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346C43B3-AA5C-43E7-BC72-A4BC674D5C0F}" type="datetimeFigureOut">
              <a:rPr lang="en-US" smtClean="0"/>
              <a:t>2/20/2023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261893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346C43B3-AA5C-43E7-BC72-A4BC674D5C0F}" type="datetimeFigureOut">
              <a:rPr lang="en-US" smtClean="0"/>
              <a:t>2/20/2023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16771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346C43B3-AA5C-43E7-BC72-A4BC674D5C0F}" type="datetimeFigureOut">
              <a:rPr lang="en-US" smtClean="0"/>
              <a:t>2/20/2023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2883423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346C43B3-AA5C-43E7-BC72-A4BC674D5C0F}" type="datetimeFigureOut">
              <a:rPr lang="en-US" smtClean="0"/>
              <a:t>2/20/2023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E959015-2CC5-4272-A7C1-78CE00BACE66}" type="slidenum">
              <a:rPr lang="en-US" smtClean="0"/>
              <a:t>‹Nº›</a:t>
            </a:fld>
            <a:endParaRPr lang="en-US"/>
          </a:p>
        </p:txBody>
      </p:sp>
      <p:pic>
        <p:nvPicPr>
          <p:cNvPr id="10" name="Imagen 9"/>
          <p:cNvPicPr>
            <a:picLocks noChangeAspect="1"/>
          </p:cNvPicPr>
          <p:nvPr userDrawn="1"/>
        </p:nvPicPr>
        <p:blipFill>
          <a:blip r:embed="rId2"/>
          <a:stretch>
            <a:fillRect/>
          </a:stretch>
        </p:blipFill>
        <p:spPr>
          <a:xfrm>
            <a:off x="0" y="6014749"/>
            <a:ext cx="910569" cy="843251"/>
          </a:xfrm>
          <a:prstGeom prst="rect">
            <a:avLst/>
          </a:prstGeom>
        </p:spPr>
      </p:pic>
    </p:spTree>
    <p:extLst>
      <p:ext uri="{BB962C8B-B14F-4D97-AF65-F5344CB8AC3E}">
        <p14:creationId xmlns:p14="http://schemas.microsoft.com/office/powerpoint/2010/main" val="200908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46C43B3-AA5C-43E7-BC72-A4BC674D5C0F}" type="datetimeFigureOut">
              <a:rPr lang="en-US" smtClean="0"/>
              <a:t>2/20/2023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146792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346C43B3-AA5C-43E7-BC72-A4BC674D5C0F}" type="datetimeFigureOut">
              <a:rPr lang="en-US" smtClean="0"/>
              <a:t>2/20/2023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4101199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346C43B3-AA5C-43E7-BC72-A4BC674D5C0F}" type="datetimeFigureOut">
              <a:rPr lang="en-US" smtClean="0"/>
              <a:t>2/20/2023</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234466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346C43B3-AA5C-43E7-BC72-A4BC674D5C0F}" type="datetimeFigureOut">
              <a:rPr lang="en-US" smtClean="0"/>
              <a:t>2/20/2023</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3055962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46C43B3-AA5C-43E7-BC72-A4BC674D5C0F}" type="datetimeFigureOut">
              <a:rPr lang="en-US" smtClean="0"/>
              <a:t>2/20/2023</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265271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46C43B3-AA5C-43E7-BC72-A4BC674D5C0F}" type="datetimeFigureOut">
              <a:rPr lang="en-US" smtClean="0"/>
              <a:t>2/20/2023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125578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46C43B3-AA5C-43E7-BC72-A4BC674D5C0F}" type="datetimeFigureOut">
              <a:rPr lang="en-US" smtClean="0"/>
              <a:t>2/20/2023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E959015-2CC5-4272-A7C1-78CE00BACE66}" type="slidenum">
              <a:rPr lang="en-US" smtClean="0"/>
              <a:t>‹Nº›</a:t>
            </a:fld>
            <a:endParaRPr lang="en-US"/>
          </a:p>
        </p:txBody>
      </p:sp>
    </p:spTree>
    <p:extLst>
      <p:ext uri="{BB962C8B-B14F-4D97-AF65-F5344CB8AC3E}">
        <p14:creationId xmlns:p14="http://schemas.microsoft.com/office/powerpoint/2010/main" val="279609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C43B3-AA5C-43E7-BC72-A4BC674D5C0F}" type="datetimeFigureOut">
              <a:rPr lang="en-US" smtClean="0"/>
              <a:t>2/20/2023</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59015-2CC5-4272-A7C1-78CE00BACE66}" type="slidenum">
              <a:rPr lang="en-US" smtClean="0"/>
              <a:t>‹Nº›</a:t>
            </a:fld>
            <a:endParaRPr lang="en-US"/>
          </a:p>
        </p:txBody>
      </p:sp>
    </p:spTree>
    <p:extLst>
      <p:ext uri="{BB962C8B-B14F-4D97-AF65-F5344CB8AC3E}">
        <p14:creationId xmlns:p14="http://schemas.microsoft.com/office/powerpoint/2010/main" val="424879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image" Target="../media/image3.jpeg" /><Relationship Id="rId7" Type="http://schemas.openxmlformats.org/officeDocument/2006/relationships/image" Target="../media/image7.jpeg" /><Relationship Id="rId2" Type="http://schemas.openxmlformats.org/officeDocument/2006/relationships/image" Target="../media/image2.jpeg" /><Relationship Id="rId1" Type="http://schemas.openxmlformats.org/officeDocument/2006/relationships/slideLayout" Target="../slideLayouts/slideLayout1.xml"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4.png" /></Relationships>
</file>

<file path=ppt/slides/_rels/slide10.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jpeg" /><Relationship Id="rId1" Type="http://schemas.openxmlformats.org/officeDocument/2006/relationships/slideLayout" Target="../slideLayouts/slideLayout2.xml" /><Relationship Id="rId4" Type="http://schemas.openxmlformats.org/officeDocument/2006/relationships/image" Target="../media/image31.jpeg" /></Relationships>
</file>

<file path=ppt/slides/_rels/slide13.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image" Target="../media/image32.jpeg" /><Relationship Id="rId1" Type="http://schemas.openxmlformats.org/officeDocument/2006/relationships/slideLayout" Target="../slideLayouts/slideLayout2.xml" /><Relationship Id="rId4" Type="http://schemas.openxmlformats.org/officeDocument/2006/relationships/image" Target="../media/image34.png" /></Relationships>
</file>

<file path=ppt/slides/_rels/slide14.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jpeg" /><Relationship Id="rId1" Type="http://schemas.openxmlformats.org/officeDocument/2006/relationships/slideLayout" Target="../slideLayouts/slideLayout2.xml" /><Relationship Id="rId4" Type="http://schemas.openxmlformats.org/officeDocument/2006/relationships/image" Target="../media/image37.jpeg" /></Relationships>
</file>

<file path=ppt/slides/_rels/slide15.xml.rels><?xml version="1.0" encoding="UTF-8" standalone="yes"?>
<Relationships xmlns="http://schemas.openxmlformats.org/package/2006/relationships"><Relationship Id="rId3" Type="http://schemas.openxmlformats.org/officeDocument/2006/relationships/image" Target="../media/image39.jpeg" /><Relationship Id="rId2" Type="http://schemas.openxmlformats.org/officeDocument/2006/relationships/image" Target="../media/image38.jpeg" /><Relationship Id="rId1" Type="http://schemas.openxmlformats.org/officeDocument/2006/relationships/slideLayout" Target="../slideLayouts/slideLayout2.xml" /><Relationship Id="rId4" Type="http://schemas.openxmlformats.org/officeDocument/2006/relationships/image" Target="../media/image40.jpeg" /></Relationships>
</file>

<file path=ppt/slides/_rels/slide16.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jpeg" /><Relationship Id="rId1" Type="http://schemas.openxmlformats.org/officeDocument/2006/relationships/slideLayout" Target="../slideLayouts/slideLayout2.xml" /><Relationship Id="rId6" Type="http://schemas.openxmlformats.org/officeDocument/2006/relationships/image" Target="../media/image51.jpeg" /><Relationship Id="rId5" Type="http://schemas.openxmlformats.org/officeDocument/2006/relationships/image" Target="../media/image50.jpeg" /><Relationship Id="rId4" Type="http://schemas.openxmlformats.org/officeDocument/2006/relationships/image" Target="../media/image49.jpeg" /></Relationships>
</file>

<file path=ppt/slides/_rels/slide2.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8" Type="http://schemas.openxmlformats.org/officeDocument/2006/relationships/image" Target="../media/image2.jpeg" /><Relationship Id="rId3" Type="http://schemas.openxmlformats.org/officeDocument/2006/relationships/image" Target="../media/image53.jpeg" /><Relationship Id="rId7" Type="http://schemas.openxmlformats.org/officeDocument/2006/relationships/image" Target="../media/image57.jpeg" /><Relationship Id="rId2" Type="http://schemas.openxmlformats.org/officeDocument/2006/relationships/image" Target="../media/image52.jpeg" /><Relationship Id="rId1" Type="http://schemas.openxmlformats.org/officeDocument/2006/relationships/slideLayout" Target="../slideLayouts/slideLayout2.xml" /><Relationship Id="rId6" Type="http://schemas.openxmlformats.org/officeDocument/2006/relationships/image" Target="../media/image56.jpeg" /><Relationship Id="rId11" Type="http://schemas.openxmlformats.org/officeDocument/2006/relationships/image" Target="../media/image1.png" /><Relationship Id="rId5" Type="http://schemas.openxmlformats.org/officeDocument/2006/relationships/image" Target="../media/image55.jpeg" /><Relationship Id="rId10" Type="http://schemas.openxmlformats.org/officeDocument/2006/relationships/image" Target="../media/image59.jpeg" /><Relationship Id="rId4" Type="http://schemas.openxmlformats.org/officeDocument/2006/relationships/image" Target="../media/image54.jpeg" /><Relationship Id="rId9" Type="http://schemas.openxmlformats.org/officeDocument/2006/relationships/image" Target="../media/image58.jpeg" /></Relationships>
</file>

<file path=ppt/slides/_rels/slide21.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2.xml" /><Relationship Id="rId4" Type="http://schemas.openxmlformats.org/officeDocument/2006/relationships/image" Target="../media/image16.jpeg" /></Relationships>
</file>

<file path=ppt/slides/_rels/slide6.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2733964"/>
            <a:ext cx="12191999" cy="2015836"/>
          </a:xfrm>
          <a:solidFill>
            <a:schemeClr val="accent6">
              <a:lumMod val="60000"/>
              <a:lumOff val="40000"/>
            </a:schemeClr>
          </a:solidFill>
        </p:spPr>
        <p:txBody>
          <a:bodyPr>
            <a:normAutofit/>
          </a:bodyPr>
          <a:lstStyle/>
          <a:p>
            <a:r>
              <a:rPr lang="es-MX" sz="3600" b="1" dirty="0">
                <a:solidFill>
                  <a:schemeClr val="bg2">
                    <a:lumMod val="25000"/>
                  </a:schemeClr>
                </a:solidFill>
              </a:rPr>
              <a:t>COORDINACIÓN DE MEDIO AMBIENTE, SOSTENIBILIDAD Y CAMBIO CLIMÁTICO</a:t>
            </a:r>
            <a:br>
              <a:rPr lang="es-MX" sz="3600" b="1" dirty="0">
                <a:solidFill>
                  <a:schemeClr val="bg2">
                    <a:lumMod val="25000"/>
                  </a:schemeClr>
                </a:solidFill>
              </a:rPr>
            </a:br>
            <a:endParaRPr lang="en-US" sz="3600" b="1" dirty="0">
              <a:solidFill>
                <a:schemeClr val="bg2">
                  <a:lumMod val="25000"/>
                </a:schemeClr>
              </a:solidFill>
            </a:endParaRPr>
          </a:p>
        </p:txBody>
      </p:sp>
      <p:sp>
        <p:nvSpPr>
          <p:cNvPr id="4" name="CuadroTexto 3"/>
          <p:cNvSpPr txBox="1"/>
          <p:nvPr/>
        </p:nvSpPr>
        <p:spPr>
          <a:xfrm>
            <a:off x="5392729" y="4195802"/>
            <a:ext cx="1958549" cy="369332"/>
          </a:xfrm>
          <a:prstGeom prst="rect">
            <a:avLst/>
          </a:prstGeom>
          <a:solidFill>
            <a:schemeClr val="bg1"/>
          </a:solidFill>
        </p:spPr>
        <p:txBody>
          <a:bodyPr wrap="none" rtlCol="0">
            <a:spAutoFit/>
          </a:bodyPr>
          <a:lstStyle/>
          <a:p>
            <a:r>
              <a:rPr lang="es-MX" dirty="0">
                <a:solidFill>
                  <a:schemeClr val="bg2">
                    <a:lumMod val="25000"/>
                  </a:schemeClr>
                </a:solidFill>
              </a:rPr>
              <a:t>20 FEBRERO 2023. </a:t>
            </a:r>
            <a:endParaRPr lang="en-US" dirty="0">
              <a:solidFill>
                <a:schemeClr val="bg2">
                  <a:lumMod val="25000"/>
                </a:schemeClr>
              </a:solidFill>
            </a:endParaRPr>
          </a:p>
        </p:txBody>
      </p:sp>
      <p:pic>
        <p:nvPicPr>
          <p:cNvPr id="7" name="Picture 2" descr="http://1.bp.blogspot.com/_wcJpsrDURZM/TLjz-8QvdnI/AAAAAAAAAAs/Mr3Qjo2WkEc/S760/planta-energia-eolica-300x233.jpg"/>
          <p:cNvPicPr>
            <a:picLocks noChangeAspect="1" noChangeArrowheads="1"/>
          </p:cNvPicPr>
          <p:nvPr/>
        </p:nvPicPr>
        <p:blipFill>
          <a:blip r:embed="rId2" cstate="print"/>
          <a:srcRect/>
          <a:stretch>
            <a:fillRect/>
          </a:stretch>
        </p:blipFill>
        <p:spPr bwMode="auto">
          <a:xfrm>
            <a:off x="0" y="1"/>
            <a:ext cx="4636655" cy="2733964"/>
          </a:xfrm>
          <a:prstGeom prst="rect">
            <a:avLst/>
          </a:prstGeom>
          <a:noFill/>
        </p:spPr>
      </p:pic>
      <p:pic>
        <p:nvPicPr>
          <p:cNvPr id="8" name="Picture 2" descr="Resultado de imagen para forest fires climate 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236" y="0"/>
            <a:ext cx="4562764" cy="273396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4"/>
          <a:srcRect l="12993" t="9962" r="14163" b="8838"/>
          <a:stretch/>
        </p:blipFill>
        <p:spPr>
          <a:xfrm>
            <a:off x="0" y="4751258"/>
            <a:ext cx="2828260" cy="2106741"/>
          </a:xfrm>
          <a:prstGeom prst="rect">
            <a:avLst/>
          </a:prstGeom>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922" t="18333" r="11094" b="17500"/>
          <a:stretch/>
        </p:blipFill>
        <p:spPr bwMode="auto">
          <a:xfrm>
            <a:off x="2634794" y="4749801"/>
            <a:ext cx="3468025" cy="210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lt;p&gt;OUM Wellness Center in Monterrey, Mexico is looking to achieve Zero Energy Certification. Rendering by Consorcio Edificios Cero Energía + Capital Natural&lt;/p&gt;&#10;"/>
          <p:cNvPicPr>
            <a:picLocks noChangeAspect="1" noChangeArrowheads="1"/>
          </p:cNvPicPr>
          <p:nvPr/>
        </p:nvPicPr>
        <p:blipFill rotWithShape="1">
          <a:blip r:embed="rId6">
            <a:extLst>
              <a:ext uri="{28A0092B-C50C-407E-A947-70E740481C1C}">
                <a14:useLocalDpi xmlns:a14="http://schemas.microsoft.com/office/drawing/2010/main" val="0"/>
              </a:ext>
            </a:extLst>
          </a:blip>
          <a:srcRect l="21096" r="11835"/>
          <a:stretch/>
        </p:blipFill>
        <p:spPr bwMode="auto">
          <a:xfrm>
            <a:off x="6102819" y="4749800"/>
            <a:ext cx="3413321" cy="210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twenergy.com/system/post_files/files/544/original_energia_hidroelectrica.jpg?13215483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5385" y="4749799"/>
            <a:ext cx="2923595" cy="2108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922" t="18333" r="11094" b="17500"/>
          <a:stretch/>
        </p:blipFill>
        <p:spPr bwMode="auto">
          <a:xfrm>
            <a:off x="2634793" y="4749801"/>
            <a:ext cx="3468025" cy="210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8"/>
          <a:stretch>
            <a:fillRect/>
          </a:stretch>
        </p:blipFill>
        <p:spPr>
          <a:xfrm>
            <a:off x="5349540" y="552071"/>
            <a:ext cx="1787575" cy="1655420"/>
          </a:xfrm>
          <a:prstGeom prst="rect">
            <a:avLst/>
          </a:prstGeom>
        </p:spPr>
      </p:pic>
    </p:spTree>
    <p:extLst>
      <p:ext uri="{BB962C8B-B14F-4D97-AF65-F5344CB8AC3E}">
        <p14:creationId xmlns:p14="http://schemas.microsoft.com/office/powerpoint/2010/main" val="111168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97872" y="1201156"/>
            <a:ext cx="6572693" cy="5401108"/>
          </a:xfrm>
        </p:spPr>
        <p:txBody>
          <a:bodyPr>
            <a:normAutofit fontScale="77500" lnSpcReduction="20000"/>
          </a:bodyPr>
          <a:lstStyle/>
          <a:p>
            <a:pPr lvl="0" algn="just"/>
            <a:r>
              <a:rPr lang="es-MX" dirty="0">
                <a:solidFill>
                  <a:schemeClr val="bg2">
                    <a:lumMod val="25000"/>
                  </a:schemeClr>
                </a:solidFill>
              </a:rPr>
              <a:t>Promoción y marco institucional, fiscal y regulatorio para inversiones a gran escala en </a:t>
            </a:r>
            <a:r>
              <a:rPr lang="es-MX" b="1" dirty="0">
                <a:solidFill>
                  <a:schemeClr val="bg2">
                    <a:lumMod val="25000"/>
                  </a:schemeClr>
                </a:solidFill>
              </a:rPr>
              <a:t>energías limpias, expansión de la red de transmisión, y desarrollo de una red inteligente</a:t>
            </a:r>
            <a:r>
              <a:rPr lang="es-MX" dirty="0">
                <a:solidFill>
                  <a:schemeClr val="bg2">
                    <a:lumMod val="25000"/>
                  </a:schemeClr>
                </a:solidFill>
              </a:rPr>
              <a:t>, interconexión mediante cable submarino de la península de Baja California al Sistema Eléctrico Nacional, y posible interconexión con Estados Unidos y Centroamérica. </a:t>
            </a:r>
          </a:p>
          <a:p>
            <a:pPr lvl="0" algn="just"/>
            <a:r>
              <a:rPr lang="es-MX" dirty="0">
                <a:solidFill>
                  <a:schemeClr val="bg2">
                    <a:lumMod val="25000"/>
                  </a:schemeClr>
                </a:solidFill>
              </a:rPr>
              <a:t>Sistema eléctrico de cero emisiones para el 2045. Desarrollar </a:t>
            </a:r>
            <a:r>
              <a:rPr lang="es-MX" b="1" dirty="0">
                <a:solidFill>
                  <a:schemeClr val="bg2">
                    <a:lumMod val="25000"/>
                  </a:schemeClr>
                </a:solidFill>
              </a:rPr>
              <a:t>centrales de almacenamiento </a:t>
            </a:r>
            <a:r>
              <a:rPr lang="es-MX" dirty="0">
                <a:solidFill>
                  <a:schemeClr val="bg2">
                    <a:lumMod val="25000"/>
                  </a:schemeClr>
                </a:solidFill>
              </a:rPr>
              <a:t>de energía a partir de baterías, e hidrógeno verde, y recuperar y relanzar la generación eléctrica con energía nuclear, intrínsecamente segura, modular, en pequeña y mediana escala, y a costos accesibles.</a:t>
            </a:r>
            <a:endParaRPr lang="en-US" dirty="0">
              <a:solidFill>
                <a:schemeClr val="bg2">
                  <a:lumMod val="25000"/>
                </a:schemeClr>
              </a:solidFill>
            </a:endParaRPr>
          </a:p>
          <a:p>
            <a:pPr lvl="0" algn="just"/>
            <a:r>
              <a:rPr lang="es-419" dirty="0">
                <a:solidFill>
                  <a:schemeClr val="bg2">
                    <a:lumMod val="25000"/>
                  </a:schemeClr>
                </a:solidFill>
              </a:rPr>
              <a:t>Desarrollo de una </a:t>
            </a:r>
            <a:r>
              <a:rPr lang="es-419" b="1" dirty="0">
                <a:solidFill>
                  <a:schemeClr val="bg2">
                    <a:lumMod val="25000"/>
                  </a:schemeClr>
                </a:solidFill>
              </a:rPr>
              <a:t>política fiscal </a:t>
            </a:r>
            <a:r>
              <a:rPr lang="es-419" dirty="0">
                <a:solidFill>
                  <a:schemeClr val="bg2">
                    <a:lumMod val="25000"/>
                  </a:schemeClr>
                </a:solidFill>
              </a:rPr>
              <a:t>que establezca un precio a las emisiones de carbono con un mecanismo de compensación a los grupos sociales más vulnerables, así como un mercado de carbono conectado operativamente a los mercados internacionales.</a:t>
            </a:r>
            <a:endParaRPr lang="en-US" dirty="0">
              <a:solidFill>
                <a:schemeClr val="bg2">
                  <a:lumMod val="25000"/>
                </a:schemeClr>
              </a:solidFill>
            </a:endParaRPr>
          </a:p>
          <a:p>
            <a:endParaRPr lang="en-US" dirty="0"/>
          </a:p>
        </p:txBody>
      </p:sp>
      <p:pic>
        <p:nvPicPr>
          <p:cNvPr id="4" name="Picture 2" descr="Utility scale, rather than behind-the-meter batteries will drive energy  storage take-up – Bloomberg u-turn – pv magazine Internatio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6293" y="1201156"/>
            <a:ext cx="4455707" cy="2488341"/>
          </a:xfrm>
          <a:prstGeom prst="rect">
            <a:avLst/>
          </a:prstGeom>
          <a:noFill/>
          <a:extLst>
            <a:ext uri="{909E8E84-426E-40DD-AFC4-6F175D3DCCD1}">
              <a14:hiddenFill xmlns:a14="http://schemas.microsoft.com/office/drawing/2010/main">
                <a:solidFill>
                  <a:srgbClr val="FFFFFF"/>
                </a:solidFill>
              </a14:hiddenFill>
            </a:ext>
          </a:extLst>
        </p:spPr>
      </p:pic>
      <p:pic>
        <p:nvPicPr>
          <p:cNvPr id="5" name="5 Imagen"/>
          <p:cNvPicPr/>
          <p:nvPr/>
        </p:nvPicPr>
        <p:blipFill rotWithShape="1">
          <a:blip r:embed="rId3"/>
          <a:srcRect l="45195" t="37531" r="23778" b="24685"/>
          <a:stretch/>
        </p:blipFill>
        <p:spPr bwMode="auto">
          <a:xfrm>
            <a:off x="7741797" y="3689497"/>
            <a:ext cx="4444698" cy="2508218"/>
          </a:xfrm>
          <a:prstGeom prst="rect">
            <a:avLst/>
          </a:prstGeom>
          <a:ln>
            <a:noFill/>
          </a:ln>
          <a:extLst>
            <a:ext uri="{53640926-AAD7-44D8-BBD7-CCE9431645EC}">
              <a14:shadowObscured xmlns:a14="http://schemas.microsoft.com/office/drawing/2010/main"/>
            </a:ext>
          </a:extLst>
        </p:spPr>
      </p:pic>
      <p:sp>
        <p:nvSpPr>
          <p:cNvPr id="6" name="Título 1"/>
          <p:cNvSpPr>
            <a:spLocks noGrp="1"/>
          </p:cNvSpPr>
          <p:nvPr>
            <p:ph type="title"/>
          </p:nvPr>
        </p:nvSpPr>
        <p:spPr>
          <a:xfrm>
            <a:off x="838200" y="365125"/>
            <a:ext cx="10515600" cy="1325563"/>
          </a:xfrm>
        </p:spPr>
        <p:txBody>
          <a:bodyPr>
            <a:normAutofit/>
          </a:bodyPr>
          <a:lstStyle/>
          <a:p>
            <a:r>
              <a:rPr lang="es-MX" b="1" i="1" u="sng" dirty="0">
                <a:solidFill>
                  <a:schemeClr val="accent1">
                    <a:lumMod val="75000"/>
                  </a:schemeClr>
                </a:solidFill>
              </a:rPr>
              <a:t>Agenda al 2024 (2)</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265141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8832" y="1334332"/>
            <a:ext cx="6764079" cy="5438054"/>
          </a:xfrm>
        </p:spPr>
        <p:txBody>
          <a:bodyPr>
            <a:normAutofit fontScale="70000" lnSpcReduction="20000"/>
          </a:bodyPr>
          <a:lstStyle/>
          <a:p>
            <a:pPr lvl="0" algn="just"/>
            <a:r>
              <a:rPr lang="es-419" dirty="0">
                <a:solidFill>
                  <a:schemeClr val="bg2">
                    <a:lumMod val="25000"/>
                  </a:schemeClr>
                </a:solidFill>
              </a:rPr>
              <a:t>Control eficaz y eliminación de la </a:t>
            </a:r>
            <a:r>
              <a:rPr lang="es-419" b="1" dirty="0">
                <a:solidFill>
                  <a:schemeClr val="bg2">
                    <a:lumMod val="25000"/>
                  </a:schemeClr>
                </a:solidFill>
              </a:rPr>
              <a:t>contaminación atmosférica </a:t>
            </a:r>
            <a:r>
              <a:rPr lang="es-419" dirty="0">
                <a:solidFill>
                  <a:schemeClr val="bg2">
                    <a:lumMod val="25000"/>
                  </a:schemeClr>
                </a:solidFill>
              </a:rPr>
              <a:t>e impactos a la salud causados por plantas termoeléctricas a base de combustóleo y carbón, y refinerías de petróleo en zonas metropolitanas, como Tula, Ciudad de México, Monterrey, Salamanca, Minatitlán, Ciudad Madero, Salina Cruz, Manzanillo y Tuxpan, y en regiones afectadas por el carbón como el norte de Coahuila, y desembocadura del río Balsas.</a:t>
            </a:r>
            <a:endParaRPr lang="en-US" dirty="0">
              <a:solidFill>
                <a:schemeClr val="bg2">
                  <a:lumMod val="25000"/>
                </a:schemeClr>
              </a:solidFill>
            </a:endParaRPr>
          </a:p>
          <a:p>
            <a:pPr algn="just"/>
            <a:r>
              <a:rPr lang="es-MX" dirty="0">
                <a:solidFill>
                  <a:schemeClr val="bg2">
                    <a:lumMod val="25000"/>
                  </a:schemeClr>
                </a:solidFill>
              </a:rPr>
              <a:t> Diseño e implementación de una </a:t>
            </a:r>
            <a:r>
              <a:rPr lang="es-MX" b="1" dirty="0">
                <a:solidFill>
                  <a:schemeClr val="bg2">
                    <a:lumMod val="25000"/>
                  </a:schemeClr>
                </a:solidFill>
              </a:rPr>
              <a:t>política industrial para la electrificación del parque vehicular</a:t>
            </a:r>
            <a:r>
              <a:rPr lang="es-MX" dirty="0">
                <a:solidFill>
                  <a:schemeClr val="bg2">
                    <a:lumMod val="25000"/>
                  </a:schemeClr>
                </a:solidFill>
              </a:rPr>
              <a:t>, </a:t>
            </a:r>
            <a:r>
              <a:rPr lang="es-419" dirty="0">
                <a:solidFill>
                  <a:schemeClr val="bg2">
                    <a:lumMod val="25000"/>
                  </a:schemeClr>
                </a:solidFill>
              </a:rPr>
              <a:t>manufactura de baterías para autos, de vehículos eléctricos, y de sus compontes en nuevas cadenas de valor industriales, </a:t>
            </a:r>
            <a:r>
              <a:rPr lang="es-MX" dirty="0">
                <a:solidFill>
                  <a:schemeClr val="bg2">
                    <a:lumMod val="25000"/>
                  </a:schemeClr>
                </a:solidFill>
              </a:rPr>
              <a:t>e inversión pública en infraestructura de recarga de vehículos eléctricos, además de estímulos fiscales a su adquisición. </a:t>
            </a:r>
            <a:endParaRPr lang="en-US" dirty="0">
              <a:solidFill>
                <a:schemeClr val="bg2">
                  <a:lumMod val="25000"/>
                </a:schemeClr>
              </a:solidFill>
            </a:endParaRPr>
          </a:p>
          <a:p>
            <a:pPr algn="just"/>
            <a:r>
              <a:rPr lang="es-MX" dirty="0">
                <a:solidFill>
                  <a:schemeClr val="bg2">
                    <a:lumMod val="25000"/>
                  </a:schemeClr>
                </a:solidFill>
              </a:rPr>
              <a:t>Cambios normativos para aumentar drásticamente el </a:t>
            </a:r>
            <a:r>
              <a:rPr lang="es-MX" b="1" dirty="0">
                <a:solidFill>
                  <a:schemeClr val="bg2">
                    <a:lumMod val="25000"/>
                  </a:schemeClr>
                </a:solidFill>
              </a:rPr>
              <a:t>rendimiento energético en vehículos </a:t>
            </a:r>
            <a:r>
              <a:rPr lang="es-MX" dirty="0">
                <a:solidFill>
                  <a:schemeClr val="bg2">
                    <a:lumMod val="25000"/>
                  </a:schemeClr>
                </a:solidFill>
              </a:rPr>
              <a:t>de combustión interna, con la perspectiva de eliminar totalmente su comercialización para el año 2035. Lograr un sector de </a:t>
            </a:r>
            <a:r>
              <a:rPr lang="es-MX" b="1" dirty="0">
                <a:solidFill>
                  <a:schemeClr val="bg2">
                    <a:lumMod val="25000"/>
                  </a:schemeClr>
                </a:solidFill>
              </a:rPr>
              <a:t>transporte terrestre de cero emisiones </a:t>
            </a:r>
            <a:r>
              <a:rPr lang="es-MX" dirty="0">
                <a:solidFill>
                  <a:schemeClr val="bg2">
                    <a:lumMod val="25000"/>
                  </a:schemeClr>
                </a:solidFill>
              </a:rPr>
              <a:t>para el 2040, incluyendo autotransporte de carga y urbano de pasajeros, considerando tecnologías avanzadas de baterías e hidrógeno. </a:t>
            </a:r>
            <a:endParaRPr lang="en-US" dirty="0">
              <a:solidFill>
                <a:schemeClr val="bg2">
                  <a:lumMod val="25000"/>
                </a:schemeClr>
              </a:solidFill>
            </a:endParaRPr>
          </a:p>
          <a:p>
            <a:endParaRPr lang="en-US" dirty="0"/>
          </a:p>
        </p:txBody>
      </p:sp>
      <p:pic>
        <p:nvPicPr>
          <p:cNvPr id="4" name="Picture 6" descr="Plantas energéticas de Tula, las más contaminantes: OC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855" y="1116417"/>
            <a:ext cx="4423145" cy="24880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lemania triplica las ventas de coches eléctricos en 2020 – El Periodico de  la Energía | El Periodico de la Energía con información diaria sobre  energía eléctrica, eólica, renovable, petróleo y 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855" y="3604436"/>
            <a:ext cx="4423145" cy="2943404"/>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a:spLocks noGrp="1"/>
          </p:cNvSpPr>
          <p:nvPr>
            <p:ph type="title"/>
          </p:nvPr>
        </p:nvSpPr>
        <p:spPr>
          <a:xfrm>
            <a:off x="712381" y="365125"/>
            <a:ext cx="10641419" cy="666233"/>
          </a:xfrm>
        </p:spPr>
        <p:txBody>
          <a:bodyPr>
            <a:normAutofit fontScale="90000"/>
          </a:bodyPr>
          <a:lstStyle/>
          <a:p>
            <a:r>
              <a:rPr lang="es-MX" b="1" i="1" u="sng" dirty="0">
                <a:solidFill>
                  <a:schemeClr val="accent1">
                    <a:lumMod val="75000"/>
                  </a:schemeClr>
                </a:solidFill>
              </a:rPr>
              <a:t>Agenda al 2024 (3)</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1063446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80731" y="1063256"/>
            <a:ext cx="5605129" cy="5794744"/>
          </a:xfrm>
        </p:spPr>
        <p:txBody>
          <a:bodyPr>
            <a:normAutofit fontScale="62500" lnSpcReduction="20000"/>
          </a:bodyPr>
          <a:lstStyle/>
          <a:p>
            <a:pPr lvl="0" algn="just"/>
            <a:r>
              <a:rPr lang="es-419" dirty="0">
                <a:solidFill>
                  <a:schemeClr val="bg2">
                    <a:lumMod val="25000"/>
                  </a:schemeClr>
                </a:solidFill>
              </a:rPr>
              <a:t>Lograr deforestación cero al 2030, y desarrollar proyectos masivos de </a:t>
            </a:r>
            <a:r>
              <a:rPr lang="es-419" b="1" dirty="0">
                <a:solidFill>
                  <a:schemeClr val="bg2">
                    <a:lumMod val="25000"/>
                  </a:schemeClr>
                </a:solidFill>
              </a:rPr>
              <a:t>restauración ecológica y forestal </a:t>
            </a:r>
            <a:r>
              <a:rPr lang="es-419" dirty="0">
                <a:solidFill>
                  <a:schemeClr val="bg2">
                    <a:lumMod val="25000"/>
                  </a:schemeClr>
                </a:solidFill>
              </a:rPr>
              <a:t>a partir de criterios de biodiversidad y de captura de carbono. </a:t>
            </a:r>
          </a:p>
          <a:p>
            <a:pPr lvl="0" algn="just"/>
            <a:r>
              <a:rPr lang="es-419" dirty="0">
                <a:solidFill>
                  <a:schemeClr val="bg2">
                    <a:lumMod val="25000"/>
                  </a:schemeClr>
                </a:solidFill>
              </a:rPr>
              <a:t>Fortalecer y ampliar el sistema de </a:t>
            </a:r>
            <a:r>
              <a:rPr lang="es-419" b="1" dirty="0">
                <a:solidFill>
                  <a:schemeClr val="bg2">
                    <a:lumMod val="25000"/>
                  </a:schemeClr>
                </a:solidFill>
              </a:rPr>
              <a:t>Pago por Servicios Ambientales</a:t>
            </a:r>
            <a:r>
              <a:rPr lang="es-419" dirty="0">
                <a:solidFill>
                  <a:schemeClr val="bg2">
                    <a:lumMod val="25000"/>
                  </a:schemeClr>
                </a:solidFill>
              </a:rPr>
              <a:t> y los instrumentos para el Desarrollo Forestal Sustentable en ejidos, comunidades y propiedades individuales. </a:t>
            </a:r>
          </a:p>
          <a:p>
            <a:pPr lvl="0" algn="just"/>
            <a:r>
              <a:rPr lang="es-419" dirty="0">
                <a:solidFill>
                  <a:schemeClr val="bg2">
                    <a:lumMod val="25000"/>
                  </a:schemeClr>
                </a:solidFill>
              </a:rPr>
              <a:t>Cancelar el dispendioso y destructivo programa </a:t>
            </a:r>
            <a:r>
              <a:rPr lang="es-419" b="1" dirty="0">
                <a:solidFill>
                  <a:schemeClr val="bg2">
                    <a:lumMod val="25000"/>
                  </a:schemeClr>
                </a:solidFill>
              </a:rPr>
              <a:t>“Sembrando Vida</a:t>
            </a:r>
            <a:r>
              <a:rPr lang="es-419" dirty="0">
                <a:solidFill>
                  <a:schemeClr val="bg2">
                    <a:lumMod val="25000"/>
                  </a:schemeClr>
                </a:solidFill>
              </a:rPr>
              <a:t>” y redirigir hacia el sector ambiental sus cuantiosos recursos. </a:t>
            </a:r>
            <a:r>
              <a:rPr lang="es-MX" dirty="0">
                <a:solidFill>
                  <a:schemeClr val="bg2">
                    <a:lumMod val="25000"/>
                  </a:schemeClr>
                </a:solidFill>
              </a:rPr>
              <a:t>Creación de un sistema verificable de compensación forestal de las emisiones de carbono de industrias prioritarias, como la cementara y siderúrgica. </a:t>
            </a:r>
            <a:endParaRPr lang="en-US" dirty="0">
              <a:solidFill>
                <a:schemeClr val="bg2">
                  <a:lumMod val="25000"/>
                </a:schemeClr>
              </a:solidFill>
            </a:endParaRPr>
          </a:p>
          <a:p>
            <a:pPr algn="just"/>
            <a:r>
              <a:rPr lang="es-419" dirty="0">
                <a:solidFill>
                  <a:schemeClr val="bg2">
                    <a:lumMod val="25000"/>
                  </a:schemeClr>
                </a:solidFill>
              </a:rPr>
              <a:t>Restituir y ampliar presupuestos y capacidades operativas a la </a:t>
            </a:r>
            <a:r>
              <a:rPr lang="es-419" b="1" dirty="0">
                <a:solidFill>
                  <a:schemeClr val="bg2">
                    <a:lumMod val="25000"/>
                  </a:schemeClr>
                </a:solidFill>
              </a:rPr>
              <a:t>Comisión Nacional de Áreas Naturales Protegidas</a:t>
            </a:r>
            <a:r>
              <a:rPr lang="es-419" dirty="0">
                <a:solidFill>
                  <a:schemeClr val="bg2">
                    <a:lumMod val="25000"/>
                  </a:schemeClr>
                </a:solidFill>
              </a:rPr>
              <a:t>. Lograr para el 2030 que el 30% del territorio nacional terrestre y del mar territorial y de la Zona Económica Exclusiva se encuentre bajo protección como Áreas Naturales Protegidas en forma de Parques Nacionales y Reservas de la Biósfera, con una extensa red de corredores biológicos.  Desarrollar una política y mecanismos de recuperación de tierras públicas en Áreas Naturales Protegidas terrestres.</a:t>
            </a:r>
            <a:endParaRPr lang="en-US" dirty="0">
              <a:solidFill>
                <a:schemeClr val="bg2">
                  <a:lumMod val="25000"/>
                </a:schemeClr>
              </a:solidFill>
            </a:endParaRPr>
          </a:p>
          <a:p>
            <a:pPr algn="just"/>
            <a:r>
              <a:rPr lang="es-419" dirty="0">
                <a:solidFill>
                  <a:schemeClr val="bg2">
                    <a:lumMod val="25000"/>
                  </a:schemeClr>
                </a:solidFill>
              </a:rPr>
              <a:t> Acción inmediata y radical para evitar la extinción de la </a:t>
            </a:r>
            <a:r>
              <a:rPr lang="es-419" b="1" dirty="0">
                <a:solidFill>
                  <a:schemeClr val="bg2">
                    <a:lumMod val="25000"/>
                  </a:schemeClr>
                </a:solidFill>
              </a:rPr>
              <a:t>Vaquita Marina </a:t>
            </a:r>
            <a:r>
              <a:rPr lang="es-419" dirty="0">
                <a:solidFill>
                  <a:schemeClr val="bg2">
                    <a:lumMod val="25000"/>
                  </a:schemeClr>
                </a:solidFill>
              </a:rPr>
              <a:t>en el Alto Golfo de California. </a:t>
            </a:r>
            <a:endParaRPr lang="en-US" dirty="0">
              <a:solidFill>
                <a:schemeClr val="bg2">
                  <a:lumMod val="25000"/>
                </a:schemeClr>
              </a:solidFill>
            </a:endParaRPr>
          </a:p>
          <a:p>
            <a:endParaRPr lang="en-US" dirty="0"/>
          </a:p>
        </p:txBody>
      </p:sp>
      <p:pic>
        <p:nvPicPr>
          <p:cNvPr id="9220" name="Picture 4" descr="Clasificación de las áreas naturales protegidas | Áreas natur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837" y="1158961"/>
            <a:ext cx="5252654" cy="175436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3 Áreas Naturales Protegidas que debes conocer en Campeche - México  Desconoci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837" y="2913322"/>
            <a:ext cx="5272163" cy="2108865"/>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rotWithShape="1">
          <a:blip r:embed="rId4" cstate="print">
            <a:extLst>
              <a:ext uri="{28A0092B-C50C-407E-A947-70E740481C1C}">
                <a14:useLocalDpi xmlns:a14="http://schemas.microsoft.com/office/drawing/2010/main" val="0"/>
              </a:ext>
            </a:extLst>
          </a:blip>
          <a:srcRect l="16914" t="53297"/>
          <a:stretch/>
        </p:blipFill>
        <p:spPr>
          <a:xfrm>
            <a:off x="6930799" y="5022188"/>
            <a:ext cx="5261202" cy="1676324"/>
          </a:xfrm>
          <a:prstGeom prst="rect">
            <a:avLst/>
          </a:prstGeom>
        </p:spPr>
      </p:pic>
      <p:sp>
        <p:nvSpPr>
          <p:cNvPr id="9" name="Título 1"/>
          <p:cNvSpPr>
            <a:spLocks noGrp="1"/>
          </p:cNvSpPr>
          <p:nvPr>
            <p:ph type="title"/>
          </p:nvPr>
        </p:nvSpPr>
        <p:spPr>
          <a:xfrm>
            <a:off x="763773" y="141842"/>
            <a:ext cx="10515600" cy="1325563"/>
          </a:xfrm>
        </p:spPr>
        <p:txBody>
          <a:bodyPr>
            <a:normAutofit/>
          </a:bodyPr>
          <a:lstStyle/>
          <a:p>
            <a:r>
              <a:rPr lang="es-MX" b="1" i="1" u="sng" dirty="0">
                <a:solidFill>
                  <a:schemeClr val="accent1">
                    <a:lumMod val="75000"/>
                  </a:schemeClr>
                </a:solidFill>
              </a:rPr>
              <a:t>Agenda al 2024 (4)</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3103161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966381"/>
            <a:ext cx="5911702" cy="5465763"/>
          </a:xfrm>
        </p:spPr>
        <p:txBody>
          <a:bodyPr>
            <a:normAutofit fontScale="92500" lnSpcReduction="10000"/>
          </a:bodyPr>
          <a:lstStyle/>
          <a:p>
            <a:pPr lvl="0" algn="just"/>
            <a:r>
              <a:rPr lang="es-419" dirty="0">
                <a:solidFill>
                  <a:schemeClr val="bg2">
                    <a:lumMod val="25000"/>
                  </a:schemeClr>
                </a:solidFill>
              </a:rPr>
              <a:t>Rehabilitación de la </a:t>
            </a:r>
            <a:r>
              <a:rPr lang="es-419" b="1" dirty="0">
                <a:solidFill>
                  <a:schemeClr val="bg2">
                    <a:lumMod val="25000"/>
                  </a:schemeClr>
                </a:solidFill>
              </a:rPr>
              <a:t>Guardia Costera </a:t>
            </a:r>
            <a:r>
              <a:rPr lang="es-419" dirty="0">
                <a:solidFill>
                  <a:schemeClr val="bg2">
                    <a:lumMod val="25000"/>
                  </a:schemeClr>
                </a:solidFill>
              </a:rPr>
              <a:t>en la Secretaría de Marina – Armada de México para la vigilancia eficaz en Áreas Naturales Protegidas marinas, pesca, zonas costeras, Zona Federal Marítimo Terrestre, y en descarga de aguas residuales en aguas costeras.</a:t>
            </a:r>
            <a:endParaRPr lang="en-US" dirty="0">
              <a:solidFill>
                <a:schemeClr val="bg2">
                  <a:lumMod val="25000"/>
                </a:schemeClr>
              </a:solidFill>
            </a:endParaRPr>
          </a:p>
          <a:p>
            <a:pPr algn="just"/>
            <a:r>
              <a:rPr lang="es-419" dirty="0">
                <a:solidFill>
                  <a:schemeClr val="bg2">
                    <a:lumMod val="25000"/>
                  </a:schemeClr>
                </a:solidFill>
              </a:rPr>
              <a:t>Restitución de presupuestos, personal y capacidades operativas a la </a:t>
            </a:r>
            <a:r>
              <a:rPr lang="es-419" b="1" dirty="0">
                <a:solidFill>
                  <a:schemeClr val="bg2">
                    <a:lumMod val="25000"/>
                  </a:schemeClr>
                </a:solidFill>
              </a:rPr>
              <a:t>Procuraduría Federal de Protección al Ambiente</a:t>
            </a:r>
            <a:r>
              <a:rPr lang="es-419" dirty="0">
                <a:solidFill>
                  <a:schemeClr val="bg2">
                    <a:lumMod val="25000"/>
                  </a:schemeClr>
                </a:solidFill>
              </a:rPr>
              <a:t>. Modernización de los procedimientos administrativos de inspección y vigilancia ambiental. </a:t>
            </a:r>
            <a:endParaRPr lang="en-US" dirty="0">
              <a:solidFill>
                <a:schemeClr val="bg2">
                  <a:lumMod val="25000"/>
                </a:schemeClr>
              </a:solidFill>
            </a:endParaRPr>
          </a:p>
          <a:p>
            <a:pPr algn="just"/>
            <a:r>
              <a:rPr lang="es-419" dirty="0">
                <a:solidFill>
                  <a:schemeClr val="bg2">
                    <a:lumMod val="25000"/>
                  </a:schemeClr>
                </a:solidFill>
              </a:rPr>
              <a:t>Restitución de la </a:t>
            </a:r>
            <a:r>
              <a:rPr lang="es-419" b="1" dirty="0">
                <a:solidFill>
                  <a:schemeClr val="bg2">
                    <a:lumMod val="25000"/>
                  </a:schemeClr>
                </a:solidFill>
              </a:rPr>
              <a:t>Gendarmería Ambiental</a:t>
            </a:r>
            <a:r>
              <a:rPr lang="es-419" dirty="0">
                <a:solidFill>
                  <a:schemeClr val="bg2">
                    <a:lumMod val="25000"/>
                  </a:schemeClr>
                </a:solidFill>
              </a:rPr>
              <a:t> para vigilancia eficaz en Áreas Naturales Protegidas y zonas forestales.</a:t>
            </a:r>
            <a:endParaRPr lang="en-US" dirty="0">
              <a:solidFill>
                <a:schemeClr val="bg2">
                  <a:lumMod val="25000"/>
                </a:schemeClr>
              </a:solidFill>
            </a:endParaRPr>
          </a:p>
          <a:p>
            <a:endParaRPr lang="en-US" dirty="0"/>
          </a:p>
        </p:txBody>
      </p:sp>
      <p:pic>
        <p:nvPicPr>
          <p:cNvPr id="10244" name="Picture 4" descr="AccionesAmbientales: Creación de la gendarmería ambiental | Secretaría de  Medio Ambiente y Recursos Naturales | Gobierno | gob.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171" y="1051442"/>
            <a:ext cx="4300829" cy="194693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MAR México no Twitter: &amp;quot;Como Autoridad Marítima Nacional, cumplimos  funciones de Guardia Costera empleando nuestras capacidades para  salvaguardar la vida humana en la mar #SoyNaval. https://t.co/QUVgCbN6XZ&amp;quot;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419" y="3129221"/>
            <a:ext cx="4217581" cy="228275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Archivo:LOGO PROFEPA.png - Wikipedia, la enciclopedia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4540" y="5411972"/>
            <a:ext cx="3806456" cy="1318584"/>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a:spLocks noGrp="1"/>
          </p:cNvSpPr>
          <p:nvPr>
            <p:ph type="title"/>
          </p:nvPr>
        </p:nvSpPr>
        <p:spPr>
          <a:xfrm>
            <a:off x="838200" y="88678"/>
            <a:ext cx="10515600" cy="1325563"/>
          </a:xfrm>
        </p:spPr>
        <p:txBody>
          <a:bodyPr>
            <a:normAutofit/>
          </a:bodyPr>
          <a:lstStyle/>
          <a:p>
            <a:r>
              <a:rPr lang="es-MX" b="1" i="1" u="sng" dirty="0">
                <a:solidFill>
                  <a:schemeClr val="accent1">
                    <a:lumMod val="75000"/>
                  </a:schemeClr>
                </a:solidFill>
              </a:rPr>
              <a:t>Agenda al 2024 (5)</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880711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34235"/>
            <a:ext cx="6264349" cy="5878945"/>
          </a:xfrm>
        </p:spPr>
        <p:txBody>
          <a:bodyPr>
            <a:normAutofit fontScale="70000" lnSpcReduction="20000"/>
          </a:bodyPr>
          <a:lstStyle/>
          <a:p>
            <a:pPr lvl="0" algn="just"/>
            <a:r>
              <a:rPr lang="es-419" dirty="0">
                <a:solidFill>
                  <a:schemeClr val="bg2">
                    <a:lumMod val="25000"/>
                  </a:schemeClr>
                </a:solidFill>
              </a:rPr>
              <a:t>Creación del </a:t>
            </a:r>
            <a:r>
              <a:rPr lang="es-419" b="1" dirty="0">
                <a:solidFill>
                  <a:schemeClr val="bg2">
                    <a:lumMod val="25000"/>
                  </a:schemeClr>
                </a:solidFill>
              </a:rPr>
              <a:t>Fondo Nacional de Fomento al Transporte Público </a:t>
            </a:r>
            <a:r>
              <a:rPr lang="es-419" dirty="0">
                <a:solidFill>
                  <a:schemeClr val="bg2">
                    <a:lumMod val="25000"/>
                  </a:schemeClr>
                </a:solidFill>
              </a:rPr>
              <a:t>en las ciudades mexicanas a partir de la cancelación de presupuestos al Tren Maya, así como de la recaudación generada por los precios a las emisiones de gases de efecto invernadero.</a:t>
            </a:r>
            <a:endParaRPr lang="en-US" dirty="0">
              <a:solidFill>
                <a:schemeClr val="bg2">
                  <a:lumMod val="25000"/>
                </a:schemeClr>
              </a:solidFill>
            </a:endParaRPr>
          </a:p>
          <a:p>
            <a:pPr algn="just"/>
            <a:r>
              <a:rPr lang="es-419" dirty="0">
                <a:solidFill>
                  <a:schemeClr val="bg2">
                    <a:lumMod val="25000"/>
                  </a:schemeClr>
                </a:solidFill>
              </a:rPr>
              <a:t> Promover la </a:t>
            </a:r>
            <a:r>
              <a:rPr lang="es-419" b="1" dirty="0">
                <a:solidFill>
                  <a:schemeClr val="bg2">
                    <a:lumMod val="25000"/>
                  </a:schemeClr>
                </a:solidFill>
              </a:rPr>
              <a:t>densificación y verticalidad </a:t>
            </a:r>
            <a:r>
              <a:rPr lang="es-419" dirty="0">
                <a:solidFill>
                  <a:schemeClr val="bg2">
                    <a:lumMod val="25000"/>
                  </a:schemeClr>
                </a:solidFill>
              </a:rPr>
              <a:t>de las ciudades mexicanas, y la integración de la política de vivienda con las políticas consecuentes de desarrollo urbano, para lograr mayor eficiencia en servicios públicos y una menor huella ecológica, así como un desarrollo pleno del </a:t>
            </a:r>
            <a:r>
              <a:rPr lang="es-419" b="1" dirty="0">
                <a:solidFill>
                  <a:schemeClr val="bg2">
                    <a:lumMod val="25000"/>
                  </a:schemeClr>
                </a:solidFill>
              </a:rPr>
              <a:t>transporte colectivo </a:t>
            </a:r>
            <a:r>
              <a:rPr lang="es-419" dirty="0">
                <a:solidFill>
                  <a:schemeClr val="bg2">
                    <a:lumMod val="25000"/>
                  </a:schemeClr>
                </a:solidFill>
              </a:rPr>
              <a:t>y no motorizado.</a:t>
            </a:r>
            <a:endParaRPr lang="en-US" dirty="0">
              <a:solidFill>
                <a:schemeClr val="bg2">
                  <a:lumMod val="25000"/>
                </a:schemeClr>
              </a:solidFill>
            </a:endParaRPr>
          </a:p>
          <a:p>
            <a:pPr algn="just"/>
            <a:r>
              <a:rPr lang="es-MX" dirty="0">
                <a:solidFill>
                  <a:schemeClr val="bg2">
                    <a:lumMod val="25000"/>
                  </a:schemeClr>
                </a:solidFill>
              </a:rPr>
              <a:t>Diseño y construcción de </a:t>
            </a:r>
            <a:r>
              <a:rPr lang="es-MX" b="1" dirty="0">
                <a:solidFill>
                  <a:schemeClr val="bg2">
                    <a:lumMod val="25000"/>
                  </a:schemeClr>
                </a:solidFill>
              </a:rPr>
              <a:t>viviendas de interés social</a:t>
            </a:r>
            <a:r>
              <a:rPr lang="es-MX" dirty="0">
                <a:solidFill>
                  <a:schemeClr val="bg2">
                    <a:lumMod val="25000"/>
                  </a:schemeClr>
                </a:solidFill>
              </a:rPr>
              <a:t> con aislamiento térmico, calentadores solares de agua y sistemas de generación de electricidad solar fotovoltaica.  </a:t>
            </a:r>
          </a:p>
          <a:p>
            <a:pPr algn="just"/>
            <a:r>
              <a:rPr lang="es-MX" dirty="0">
                <a:solidFill>
                  <a:schemeClr val="bg2">
                    <a:lumMod val="25000"/>
                  </a:schemeClr>
                </a:solidFill>
              </a:rPr>
              <a:t>Promoción de </a:t>
            </a:r>
            <a:r>
              <a:rPr lang="es-MX" b="1" dirty="0">
                <a:solidFill>
                  <a:schemeClr val="bg2">
                    <a:lumMod val="25000"/>
                  </a:schemeClr>
                </a:solidFill>
              </a:rPr>
              <a:t>edificaciones de madera </a:t>
            </a:r>
            <a:r>
              <a:rPr lang="es-MX" dirty="0">
                <a:solidFill>
                  <a:schemeClr val="bg2">
                    <a:lumMod val="25000"/>
                  </a:schemeClr>
                </a:solidFill>
              </a:rPr>
              <a:t>con nuevos materiales de construcción para la captura de carbono, e involucramiento en ello a empresas constructoras y a comunidades y empresas forestales con la finalidad de acelerar la penetración de nuevas tecnologías. </a:t>
            </a:r>
            <a:endParaRPr lang="en-US" dirty="0">
              <a:solidFill>
                <a:schemeClr val="bg2">
                  <a:lumMod val="25000"/>
                </a:schemeClr>
              </a:solidFill>
            </a:endParaRPr>
          </a:p>
          <a:p>
            <a:pPr algn="just"/>
            <a:r>
              <a:rPr lang="es-419" dirty="0">
                <a:solidFill>
                  <a:schemeClr val="bg2">
                    <a:lumMod val="25000"/>
                  </a:schemeClr>
                </a:solidFill>
              </a:rPr>
              <a:t> Restitución del </a:t>
            </a:r>
            <a:r>
              <a:rPr lang="es-419" b="1" dirty="0">
                <a:solidFill>
                  <a:schemeClr val="bg2">
                    <a:lumMod val="25000"/>
                  </a:schemeClr>
                </a:solidFill>
              </a:rPr>
              <a:t>Fondo Metropolitano </a:t>
            </a:r>
            <a:r>
              <a:rPr lang="es-419" dirty="0">
                <a:solidFill>
                  <a:schemeClr val="bg2">
                    <a:lumMod val="25000"/>
                  </a:schemeClr>
                </a:solidFill>
              </a:rPr>
              <a:t>y su aplicación en infraestructura de transporte público.</a:t>
            </a:r>
            <a:endParaRPr lang="en-US" dirty="0">
              <a:solidFill>
                <a:schemeClr val="bg2">
                  <a:lumMod val="25000"/>
                </a:schemeClr>
              </a:solidFill>
            </a:endParaRPr>
          </a:p>
          <a:p>
            <a:endParaRPr lang="en-US" dirty="0"/>
          </a:p>
        </p:txBody>
      </p:sp>
      <p:pic>
        <p:nvPicPr>
          <p:cNvPr id="4" name="Picture 6" descr="http://s3-eu-west-1.amazonaws.com/rankia/images/valoraciones/0010/6316/Subida-transporte-p%C3%BAblico-Ciudad-de-M%C3%A9xico_foro.jpg?1365002031"/>
          <p:cNvPicPr>
            <a:picLocks noChangeAspect="1" noChangeArrowheads="1"/>
          </p:cNvPicPr>
          <p:nvPr/>
        </p:nvPicPr>
        <p:blipFill>
          <a:blip r:embed="rId2" cstate="print"/>
          <a:srcRect/>
          <a:stretch>
            <a:fillRect/>
          </a:stretch>
        </p:blipFill>
        <p:spPr bwMode="auto">
          <a:xfrm>
            <a:off x="8165804" y="1234236"/>
            <a:ext cx="4026195" cy="2028930"/>
          </a:xfrm>
          <a:prstGeom prst="rect">
            <a:avLst/>
          </a:prstGeom>
          <a:noFill/>
        </p:spPr>
      </p:pic>
      <p:pic>
        <p:nvPicPr>
          <p:cNvPr id="5" name="Picture 2" descr="http://3.bp.blogspot.com/-mn3E5B3y_qI/UG6i6hh_amI/AAAAAAAAFZ0/AEJ5Ycd0nbM/s1600/calle_madero_df.jpg"/>
          <p:cNvPicPr>
            <a:picLocks noChangeAspect="1" noChangeArrowheads="1"/>
          </p:cNvPicPr>
          <p:nvPr/>
        </p:nvPicPr>
        <p:blipFill>
          <a:blip r:embed="rId3" cstate="print"/>
          <a:srcRect/>
          <a:stretch>
            <a:fillRect/>
          </a:stretch>
        </p:blipFill>
        <p:spPr bwMode="auto">
          <a:xfrm>
            <a:off x="8165805" y="3263166"/>
            <a:ext cx="4026195" cy="2062788"/>
          </a:xfrm>
          <a:prstGeom prst="rect">
            <a:avLst/>
          </a:prstGeom>
          <a:noFill/>
        </p:spPr>
      </p:pic>
      <p:pic>
        <p:nvPicPr>
          <p:cNvPr id="6" name="Picture 6" descr="http://www.alrehabcity.com/pics/panorama.jpg"/>
          <p:cNvPicPr>
            <a:picLocks noChangeAspect="1" noChangeArrowheads="1"/>
          </p:cNvPicPr>
          <p:nvPr/>
        </p:nvPicPr>
        <p:blipFill>
          <a:blip r:embed="rId4" cstate="print"/>
          <a:srcRect/>
          <a:stretch>
            <a:fillRect/>
          </a:stretch>
        </p:blipFill>
        <p:spPr bwMode="auto">
          <a:xfrm>
            <a:off x="8165804" y="5114197"/>
            <a:ext cx="4026196" cy="1743803"/>
          </a:xfrm>
          <a:prstGeom prst="rect">
            <a:avLst/>
          </a:prstGeom>
          <a:noFill/>
        </p:spPr>
      </p:pic>
      <p:sp>
        <p:nvSpPr>
          <p:cNvPr id="7" name="Título 1"/>
          <p:cNvSpPr>
            <a:spLocks noGrp="1"/>
          </p:cNvSpPr>
          <p:nvPr>
            <p:ph type="title"/>
          </p:nvPr>
        </p:nvSpPr>
        <p:spPr>
          <a:xfrm>
            <a:off x="838200" y="88678"/>
            <a:ext cx="10515600" cy="1325563"/>
          </a:xfrm>
        </p:spPr>
        <p:txBody>
          <a:bodyPr>
            <a:normAutofit/>
          </a:bodyPr>
          <a:lstStyle/>
          <a:p>
            <a:r>
              <a:rPr lang="es-MX" b="1" i="1" u="sng" dirty="0">
                <a:solidFill>
                  <a:schemeClr val="accent1">
                    <a:lumMod val="75000"/>
                  </a:schemeClr>
                </a:solidFill>
              </a:rPr>
              <a:t>Agenda al 2024 (6)</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3345965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08321" y="1013422"/>
            <a:ext cx="6179288" cy="5919006"/>
          </a:xfrm>
        </p:spPr>
        <p:txBody>
          <a:bodyPr>
            <a:normAutofit fontScale="70000" lnSpcReduction="20000"/>
          </a:bodyPr>
          <a:lstStyle/>
          <a:p>
            <a:pPr lvl="0" algn="just"/>
            <a:r>
              <a:rPr lang="es-419" dirty="0">
                <a:solidFill>
                  <a:schemeClr val="bg2">
                    <a:lumMod val="50000"/>
                  </a:schemeClr>
                </a:solidFill>
              </a:rPr>
              <a:t>Contener y revertir la </a:t>
            </a:r>
            <a:r>
              <a:rPr lang="es-419" b="1" dirty="0">
                <a:solidFill>
                  <a:schemeClr val="bg2">
                    <a:lumMod val="50000"/>
                  </a:schemeClr>
                </a:solidFill>
              </a:rPr>
              <a:t>sobre-explotación y agotamiento de acuíferos</a:t>
            </a:r>
            <a:r>
              <a:rPr lang="es-419" dirty="0">
                <a:solidFill>
                  <a:schemeClr val="bg2">
                    <a:lumMod val="50000"/>
                  </a:schemeClr>
                </a:solidFill>
              </a:rPr>
              <a:t> subterráneos a través de nuevos esquemas regulatorios, tecnológicos y fiscales para la agricultura de riego. </a:t>
            </a:r>
            <a:endParaRPr lang="en-US" dirty="0">
              <a:solidFill>
                <a:schemeClr val="bg2">
                  <a:lumMod val="50000"/>
                </a:schemeClr>
              </a:solidFill>
            </a:endParaRPr>
          </a:p>
          <a:p>
            <a:pPr algn="just"/>
            <a:r>
              <a:rPr lang="es-419" dirty="0">
                <a:solidFill>
                  <a:schemeClr val="bg2">
                    <a:lumMod val="50000"/>
                  </a:schemeClr>
                </a:solidFill>
              </a:rPr>
              <a:t>Promover la institucionalización, eficiencia y sustentabilidad de los </a:t>
            </a:r>
            <a:r>
              <a:rPr lang="es-419" b="1" dirty="0">
                <a:solidFill>
                  <a:schemeClr val="bg2">
                    <a:lumMod val="50000"/>
                  </a:schemeClr>
                </a:solidFill>
              </a:rPr>
              <a:t>Organismos Operadores Municipales de Agua</a:t>
            </a:r>
            <a:r>
              <a:rPr lang="es-419" dirty="0">
                <a:solidFill>
                  <a:schemeClr val="bg2">
                    <a:lumMod val="50000"/>
                  </a:schemeClr>
                </a:solidFill>
              </a:rPr>
              <a:t>, a través de profesionalización, gobiernos corporativos, planes a largo plazo, sostenibilidad y autonomía financiera, participación de usuarios, eficiencia física y administrativa, tratamiento y re-uso al 100% de aguas residuales, y oferta de agua de calidad 24 horas y 7 días a la semana. Promoción de alianzas público-privadas en la inversión, desarrollo y operación de infraestructura hidráulica en las ciudades de México.</a:t>
            </a:r>
            <a:endParaRPr lang="en-US" dirty="0">
              <a:solidFill>
                <a:schemeClr val="bg2">
                  <a:lumMod val="50000"/>
                </a:schemeClr>
              </a:solidFill>
            </a:endParaRPr>
          </a:p>
          <a:p>
            <a:pPr algn="just"/>
            <a:r>
              <a:rPr lang="es-419" dirty="0">
                <a:solidFill>
                  <a:schemeClr val="bg2">
                    <a:lumMod val="50000"/>
                  </a:schemeClr>
                </a:solidFill>
              </a:rPr>
              <a:t>Restituir y ampliar presupuestos de la </a:t>
            </a:r>
            <a:r>
              <a:rPr lang="es-419" b="1" dirty="0">
                <a:solidFill>
                  <a:schemeClr val="bg2">
                    <a:lumMod val="50000"/>
                  </a:schemeClr>
                </a:solidFill>
              </a:rPr>
              <a:t>Comisión Nacional del Agua</a:t>
            </a:r>
            <a:r>
              <a:rPr lang="es-419" dirty="0">
                <a:solidFill>
                  <a:schemeClr val="bg2">
                    <a:lumMod val="50000"/>
                  </a:schemeClr>
                </a:solidFill>
              </a:rPr>
              <a:t> para infraestructura hidráulica de abastecimiento de agua potable, drenaje y tratamiento y re-uso de aguas residuales.</a:t>
            </a:r>
            <a:endParaRPr lang="en-US" dirty="0">
              <a:solidFill>
                <a:schemeClr val="bg2">
                  <a:lumMod val="50000"/>
                </a:schemeClr>
              </a:solidFill>
            </a:endParaRPr>
          </a:p>
          <a:p>
            <a:pPr algn="just"/>
            <a:r>
              <a:rPr lang="es-419" dirty="0">
                <a:solidFill>
                  <a:schemeClr val="bg2">
                    <a:lumMod val="50000"/>
                  </a:schemeClr>
                </a:solidFill>
              </a:rPr>
              <a:t>Promover un programa nacional de combate a la </a:t>
            </a:r>
            <a:r>
              <a:rPr lang="es-419" b="1" dirty="0">
                <a:solidFill>
                  <a:schemeClr val="bg2">
                    <a:lumMod val="50000"/>
                  </a:schemeClr>
                </a:solidFill>
              </a:rPr>
              <a:t>contaminación de recursos hídricos </a:t>
            </a:r>
            <a:r>
              <a:rPr lang="es-419" dirty="0">
                <a:solidFill>
                  <a:schemeClr val="bg2">
                    <a:lumMod val="50000"/>
                  </a:schemeClr>
                </a:solidFill>
              </a:rPr>
              <a:t>continentales y aguas marítimas costeras, restauración cuencas y de ecosistemas acuáticos.</a:t>
            </a:r>
            <a:endParaRPr lang="en-US" dirty="0">
              <a:solidFill>
                <a:schemeClr val="bg2">
                  <a:lumMod val="50000"/>
                </a:schemeClr>
              </a:solidFill>
            </a:endParaRPr>
          </a:p>
          <a:p>
            <a:pPr algn="just"/>
            <a:endParaRPr lang="en-US" dirty="0">
              <a:solidFill>
                <a:schemeClr val="bg2">
                  <a:lumMod val="50000"/>
                </a:schemeClr>
              </a:solidFill>
            </a:endParaRPr>
          </a:p>
        </p:txBody>
      </p:sp>
      <p:pic>
        <p:nvPicPr>
          <p:cNvPr id="4" name="Picture 2" descr="http://klimapolitik.com.mx/wp-content/uploads/2014/11/Construcci%C3%B3n-de-plantas-tratadoras-de-aguas-residu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3544" y="938994"/>
            <a:ext cx="4568456" cy="23012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arqhys.com/arquitectura/fotos/arquitectura/Tuberias-de-ag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545" y="3240291"/>
            <a:ext cx="4568456" cy="18208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2000agro.com.mx/wp-content/uploads/garan-rie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3544" y="4978424"/>
            <a:ext cx="4568456" cy="187957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a:spLocks noGrp="1"/>
          </p:cNvSpPr>
          <p:nvPr>
            <p:ph type="title"/>
          </p:nvPr>
        </p:nvSpPr>
        <p:spPr>
          <a:xfrm>
            <a:off x="870098" y="0"/>
            <a:ext cx="10515600" cy="1325563"/>
          </a:xfrm>
        </p:spPr>
        <p:txBody>
          <a:bodyPr>
            <a:normAutofit/>
          </a:bodyPr>
          <a:lstStyle/>
          <a:p>
            <a:r>
              <a:rPr lang="es-MX" b="1" i="1" u="sng" dirty="0">
                <a:solidFill>
                  <a:schemeClr val="accent1">
                    <a:lumMod val="75000"/>
                  </a:schemeClr>
                </a:solidFill>
              </a:rPr>
              <a:t>Agenda al 2024 (7)</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2871409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368717"/>
            <a:ext cx="6530163" cy="5299508"/>
          </a:xfrm>
        </p:spPr>
        <p:txBody>
          <a:bodyPr>
            <a:normAutofit fontScale="77500" lnSpcReduction="20000"/>
          </a:bodyPr>
          <a:lstStyle/>
          <a:p>
            <a:pPr lvl="0" algn="just"/>
            <a:r>
              <a:rPr lang="es-419" dirty="0">
                <a:solidFill>
                  <a:schemeClr val="bg2">
                    <a:lumMod val="50000"/>
                  </a:schemeClr>
                </a:solidFill>
              </a:rPr>
              <a:t>Establecer un sistema nacional de reciclaje de residuos urbanos a partir de la responsabilidad ampliada de productores de bienes de consumo en toda su cadena de valor, con base en un mecanismo de </a:t>
            </a:r>
            <a:r>
              <a:rPr lang="es-419" b="1" dirty="0">
                <a:solidFill>
                  <a:schemeClr val="bg2">
                    <a:lumMod val="50000"/>
                  </a:schemeClr>
                </a:solidFill>
              </a:rPr>
              <a:t>economía circular</a:t>
            </a:r>
            <a:r>
              <a:rPr lang="es-419" dirty="0">
                <a:solidFill>
                  <a:schemeClr val="bg2">
                    <a:lumMod val="50000"/>
                  </a:schemeClr>
                </a:solidFill>
              </a:rPr>
              <a:t>, financiamiento privado al acopio, selección, aprovechamiento de materiales secundarios y reciclaje para envases, empaques y embalajes. </a:t>
            </a:r>
          </a:p>
          <a:p>
            <a:pPr lvl="0" algn="just"/>
            <a:r>
              <a:rPr lang="es-419" dirty="0">
                <a:solidFill>
                  <a:schemeClr val="bg2">
                    <a:lumMod val="50000"/>
                  </a:schemeClr>
                </a:solidFill>
              </a:rPr>
              <a:t>Apoyo a gobiernos municipales para la creación y operación de </a:t>
            </a:r>
            <a:r>
              <a:rPr lang="es-419" b="1" dirty="0">
                <a:solidFill>
                  <a:schemeClr val="bg2">
                    <a:lumMod val="50000"/>
                  </a:schemeClr>
                </a:solidFill>
              </a:rPr>
              <a:t>rellenos sanitarios </a:t>
            </a:r>
            <a:r>
              <a:rPr lang="es-419" dirty="0">
                <a:solidFill>
                  <a:schemeClr val="bg2">
                    <a:lumMod val="50000"/>
                  </a:schemeClr>
                </a:solidFill>
              </a:rPr>
              <a:t>de acuerdo a la normatividad, y a nuevas tecnologías.</a:t>
            </a:r>
            <a:endParaRPr lang="en-US" dirty="0">
              <a:solidFill>
                <a:schemeClr val="bg2">
                  <a:lumMod val="50000"/>
                </a:schemeClr>
              </a:solidFill>
            </a:endParaRPr>
          </a:p>
          <a:p>
            <a:pPr algn="just"/>
            <a:r>
              <a:rPr lang="es-419" dirty="0">
                <a:solidFill>
                  <a:schemeClr val="bg2">
                    <a:lumMod val="50000"/>
                  </a:schemeClr>
                </a:solidFill>
              </a:rPr>
              <a:t>Promover el </a:t>
            </a:r>
            <a:r>
              <a:rPr lang="es-419" b="1" dirty="0">
                <a:solidFill>
                  <a:schemeClr val="bg2">
                    <a:lumMod val="50000"/>
                  </a:schemeClr>
                </a:solidFill>
              </a:rPr>
              <a:t>aprovechamiento energético de los residuos urbanos </a:t>
            </a:r>
            <a:r>
              <a:rPr lang="es-419" dirty="0">
                <a:solidFill>
                  <a:schemeClr val="bg2">
                    <a:lumMod val="50000"/>
                  </a:schemeClr>
                </a:solidFill>
              </a:rPr>
              <a:t>para la generación de electricidad, tanto en plantas de termo-valorización como de aprovechamiento de metano en rellenos sanitarios.</a:t>
            </a:r>
            <a:endParaRPr lang="en-US" dirty="0">
              <a:solidFill>
                <a:schemeClr val="bg2">
                  <a:lumMod val="50000"/>
                </a:schemeClr>
              </a:solidFill>
            </a:endParaRPr>
          </a:p>
          <a:p>
            <a:pPr algn="just"/>
            <a:r>
              <a:rPr lang="es-MX" dirty="0">
                <a:solidFill>
                  <a:schemeClr val="bg2">
                    <a:lumMod val="50000"/>
                  </a:schemeClr>
                </a:solidFill>
              </a:rPr>
              <a:t>Promoción de nuevos </a:t>
            </a:r>
            <a:r>
              <a:rPr lang="es-MX" b="1" dirty="0">
                <a:solidFill>
                  <a:schemeClr val="bg2">
                    <a:lumMod val="50000"/>
                  </a:schemeClr>
                </a:solidFill>
              </a:rPr>
              <a:t>patrones alimenticios</a:t>
            </a:r>
            <a:r>
              <a:rPr lang="es-MX" dirty="0">
                <a:solidFill>
                  <a:schemeClr val="bg2">
                    <a:lumMod val="50000"/>
                  </a:schemeClr>
                </a:solidFill>
              </a:rPr>
              <a:t>, investigación y desarrollo tecnológico, y desarrollo de empresas para la producción de carne con opciones vegetales y de células madre, con un poder nutricional equivalente. </a:t>
            </a:r>
            <a:endParaRPr lang="en-US" dirty="0">
              <a:solidFill>
                <a:schemeClr val="bg2">
                  <a:lumMod val="50000"/>
                </a:schemeClr>
              </a:solidFill>
            </a:endParaRPr>
          </a:p>
          <a:p>
            <a:endParaRPr lang="en-US" dirty="0"/>
          </a:p>
        </p:txBody>
      </p:sp>
      <p:pic>
        <p:nvPicPr>
          <p:cNvPr id="4" name="Imagen 3"/>
          <p:cNvPicPr>
            <a:picLocks noChangeAspect="1"/>
          </p:cNvPicPr>
          <p:nvPr/>
        </p:nvPicPr>
        <p:blipFill rotWithShape="1">
          <a:blip r:embed="rId2"/>
          <a:srcRect l="66228" t="24308" r="2193" b="22983"/>
          <a:stretch/>
        </p:blipFill>
        <p:spPr>
          <a:xfrm>
            <a:off x="7771094" y="877455"/>
            <a:ext cx="4137372" cy="3884533"/>
          </a:xfrm>
          <a:prstGeom prst="rect">
            <a:avLst/>
          </a:prstGeom>
        </p:spPr>
      </p:pic>
      <p:pic>
        <p:nvPicPr>
          <p:cNvPr id="11266" name="Picture 2" descr="Qué son los residuos sólidos urbanos? - RD San J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786" y="4933507"/>
            <a:ext cx="4228214" cy="1924493"/>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title"/>
          </p:nvPr>
        </p:nvSpPr>
        <p:spPr>
          <a:xfrm>
            <a:off x="838200" y="43154"/>
            <a:ext cx="10515600" cy="1325563"/>
          </a:xfrm>
        </p:spPr>
        <p:txBody>
          <a:bodyPr>
            <a:normAutofit/>
          </a:bodyPr>
          <a:lstStyle/>
          <a:p>
            <a:r>
              <a:rPr lang="es-MX" b="1" i="1" u="sng" dirty="0">
                <a:solidFill>
                  <a:schemeClr val="accent1">
                    <a:lumMod val="75000"/>
                  </a:schemeClr>
                </a:solidFill>
              </a:rPr>
              <a:t>Agenda al 2024 (8)</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144907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83855"/>
            <a:ext cx="6987363" cy="4893108"/>
          </a:xfrm>
        </p:spPr>
        <p:txBody>
          <a:bodyPr>
            <a:normAutofit fontScale="70000" lnSpcReduction="20000"/>
          </a:bodyPr>
          <a:lstStyle/>
          <a:p>
            <a:pPr lvl="0" algn="just"/>
            <a:r>
              <a:rPr lang="es-MX" dirty="0">
                <a:solidFill>
                  <a:schemeClr val="bg2">
                    <a:lumMod val="50000"/>
                  </a:schemeClr>
                </a:solidFill>
              </a:rPr>
              <a:t>Diseño e implementación de un </a:t>
            </a:r>
            <a:r>
              <a:rPr lang="es-MX" b="1" dirty="0">
                <a:solidFill>
                  <a:schemeClr val="bg2">
                    <a:lumMod val="50000"/>
                  </a:schemeClr>
                </a:solidFill>
              </a:rPr>
              <a:t>Plan de Recuperación Económica Verde </a:t>
            </a:r>
            <a:r>
              <a:rPr lang="es-MX" dirty="0">
                <a:solidFill>
                  <a:schemeClr val="bg2">
                    <a:lumMod val="50000"/>
                  </a:schemeClr>
                </a:solidFill>
              </a:rPr>
              <a:t>(con varios de los puntos señalados en esta agenda). </a:t>
            </a:r>
          </a:p>
          <a:p>
            <a:pPr lvl="0" algn="just"/>
            <a:r>
              <a:rPr lang="es-MX" dirty="0">
                <a:solidFill>
                  <a:schemeClr val="bg2">
                    <a:lumMod val="50000"/>
                  </a:schemeClr>
                </a:solidFill>
              </a:rPr>
              <a:t>Creación de un </a:t>
            </a:r>
            <a:r>
              <a:rPr lang="es-MX" b="1" dirty="0">
                <a:solidFill>
                  <a:schemeClr val="bg2">
                    <a:lumMod val="50000"/>
                  </a:schemeClr>
                </a:solidFill>
              </a:rPr>
              <a:t>Banco de Desarrollo Sustentable </a:t>
            </a:r>
            <a:r>
              <a:rPr lang="es-MX" dirty="0">
                <a:solidFill>
                  <a:schemeClr val="bg2">
                    <a:lumMod val="50000"/>
                  </a:schemeClr>
                </a:solidFill>
              </a:rPr>
              <a:t>a cargo de la inversión en sistemas de manejo, reciclaje y aprovechamiento energético de residuos; tratamiento de aguas residuales; infraestructura eléctrica limpia; sistemas de recarga de vehículos eléctricos; transporte público y movilidad sustentable; y reconversión de viviendas. Gestión y regulación de un mercado nacional de carbono. </a:t>
            </a:r>
            <a:endParaRPr lang="en-US" dirty="0">
              <a:solidFill>
                <a:schemeClr val="bg2">
                  <a:lumMod val="50000"/>
                </a:schemeClr>
              </a:solidFill>
            </a:endParaRPr>
          </a:p>
          <a:p>
            <a:pPr algn="just"/>
            <a:r>
              <a:rPr lang="es-419" dirty="0">
                <a:solidFill>
                  <a:schemeClr val="bg2">
                    <a:lumMod val="50000"/>
                  </a:schemeClr>
                </a:solidFill>
              </a:rPr>
              <a:t>Restablecimiento de apoyos y financiamiento preferencial a </a:t>
            </a:r>
            <a:r>
              <a:rPr lang="es-419" b="1" dirty="0">
                <a:solidFill>
                  <a:schemeClr val="bg2">
                    <a:lumMod val="50000"/>
                  </a:schemeClr>
                </a:solidFill>
              </a:rPr>
              <a:t>Centros Públicos de Investigación CONACYT </a:t>
            </a:r>
            <a:r>
              <a:rPr lang="es-419" dirty="0">
                <a:solidFill>
                  <a:schemeClr val="bg2">
                    <a:lumMod val="50000"/>
                  </a:schemeClr>
                </a:solidFill>
              </a:rPr>
              <a:t>relacionados con recursos naturales, medio ambiente, energía y cambio climático, y tecnologías emergentes, así como de proyectos concurrentes con la iniciativa privada. </a:t>
            </a:r>
          </a:p>
          <a:p>
            <a:pPr lvl="0" algn="just"/>
            <a:r>
              <a:rPr lang="es-419" dirty="0">
                <a:solidFill>
                  <a:schemeClr val="bg2">
                    <a:lumMod val="50000"/>
                  </a:schemeClr>
                </a:solidFill>
              </a:rPr>
              <a:t>Fortalecimiento del </a:t>
            </a:r>
            <a:r>
              <a:rPr lang="es-419" b="1" dirty="0">
                <a:solidFill>
                  <a:schemeClr val="bg2">
                    <a:lumMod val="50000"/>
                  </a:schemeClr>
                </a:solidFill>
              </a:rPr>
              <a:t>Sistema Nacional de Investigadores </a:t>
            </a:r>
            <a:r>
              <a:rPr lang="es-419" dirty="0">
                <a:solidFill>
                  <a:schemeClr val="bg2">
                    <a:lumMod val="50000"/>
                  </a:schemeClr>
                </a:solidFill>
              </a:rPr>
              <a:t>en los temas anteriores, promoción de programas académicos de excelencia, de becas de posgrado en el extranjero y en instituciones mexicanas, y de convenios de cooperación con gobiernos e instituciones acreditadas del extranjero.</a:t>
            </a:r>
            <a:endParaRPr lang="en-US" dirty="0">
              <a:solidFill>
                <a:schemeClr val="bg2">
                  <a:lumMod val="50000"/>
                </a:schemeClr>
              </a:solidFill>
            </a:endParaRPr>
          </a:p>
          <a:p>
            <a:endParaRPr lang="en-US" dirty="0"/>
          </a:p>
        </p:txBody>
      </p:sp>
      <p:pic>
        <p:nvPicPr>
          <p:cNvPr id="12290" name="Picture 2" descr="Recuperación económica y sostenible: un valiente reto es tema de los  próximos Diálogos IUC-LAC - iuc-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4673" y="1385776"/>
            <a:ext cx="3927327" cy="261821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a investigación científica se redujo durante la pandemia - El Comer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673" y="4003994"/>
            <a:ext cx="3927327" cy="212300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title"/>
          </p:nvPr>
        </p:nvSpPr>
        <p:spPr>
          <a:xfrm>
            <a:off x="838200" y="365125"/>
            <a:ext cx="10515600" cy="1325563"/>
          </a:xfrm>
        </p:spPr>
        <p:txBody>
          <a:bodyPr>
            <a:normAutofit/>
          </a:bodyPr>
          <a:lstStyle/>
          <a:p>
            <a:r>
              <a:rPr lang="es-MX" b="1" i="1" u="sng" dirty="0">
                <a:solidFill>
                  <a:schemeClr val="accent1">
                    <a:lumMod val="75000"/>
                  </a:schemeClr>
                </a:solidFill>
              </a:rPr>
              <a:t>Agenda al 2024 (9)</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1949316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77914"/>
            <a:ext cx="6689651" cy="5418308"/>
          </a:xfrm>
        </p:spPr>
        <p:txBody>
          <a:bodyPr>
            <a:normAutofit fontScale="85000" lnSpcReduction="20000"/>
          </a:bodyPr>
          <a:lstStyle/>
          <a:p>
            <a:pPr lvl="0" algn="just"/>
            <a:r>
              <a:rPr lang="es-419" dirty="0">
                <a:solidFill>
                  <a:schemeClr val="bg2">
                    <a:lumMod val="50000"/>
                  </a:schemeClr>
                </a:solidFill>
              </a:rPr>
              <a:t>Introducción de currículums de contenido ambiental, de sustentabilidad y cambio climático, y de economía ambiental, en la </a:t>
            </a:r>
            <a:r>
              <a:rPr lang="es-419" b="1" dirty="0">
                <a:solidFill>
                  <a:schemeClr val="bg2">
                    <a:lumMod val="50000"/>
                  </a:schemeClr>
                </a:solidFill>
              </a:rPr>
              <a:t>educación básica y media</a:t>
            </a:r>
            <a:r>
              <a:rPr lang="es-419" dirty="0">
                <a:solidFill>
                  <a:schemeClr val="bg2">
                    <a:lumMod val="50000"/>
                  </a:schemeClr>
                </a:solidFill>
              </a:rPr>
              <a:t>, y evaluación correspondiente del desempeño magisterial y de alumnos en materia de biología, química, física, matemáticas y economía.</a:t>
            </a:r>
            <a:endParaRPr lang="en-US" dirty="0">
              <a:solidFill>
                <a:schemeClr val="bg2">
                  <a:lumMod val="50000"/>
                </a:schemeClr>
              </a:solidFill>
            </a:endParaRPr>
          </a:p>
          <a:p>
            <a:pPr algn="just"/>
            <a:r>
              <a:rPr lang="es-419" dirty="0">
                <a:solidFill>
                  <a:schemeClr val="bg2">
                    <a:lumMod val="50000"/>
                  </a:schemeClr>
                </a:solidFill>
              </a:rPr>
              <a:t> Participación activa y recuperación del liderazgo del gobierno mexicano en todos los </a:t>
            </a:r>
            <a:r>
              <a:rPr lang="es-419" b="1" dirty="0">
                <a:solidFill>
                  <a:schemeClr val="bg2">
                    <a:lumMod val="50000"/>
                  </a:schemeClr>
                </a:solidFill>
              </a:rPr>
              <a:t>acuerdos y convenios internacionales</a:t>
            </a:r>
            <a:r>
              <a:rPr lang="es-419" dirty="0">
                <a:solidFill>
                  <a:schemeClr val="bg2">
                    <a:lumMod val="50000"/>
                  </a:schemeClr>
                </a:solidFill>
              </a:rPr>
              <a:t> relacionados con el cambio climático, biodiversidad, océanos, especies silvestres, ciudades, mamíferos marinos, pesca, agua, y otros temas asociados. </a:t>
            </a:r>
          </a:p>
          <a:p>
            <a:pPr lvl="0" algn="just"/>
            <a:r>
              <a:rPr lang="es-419" dirty="0">
                <a:solidFill>
                  <a:schemeClr val="bg2">
                    <a:lumMod val="50000"/>
                  </a:schemeClr>
                </a:solidFill>
              </a:rPr>
              <a:t>Incorporación expresa de criterios ambientales, de sustentabilidad y cambio climático en la </a:t>
            </a:r>
            <a:r>
              <a:rPr lang="es-419" b="1" dirty="0">
                <a:solidFill>
                  <a:schemeClr val="bg2">
                    <a:lumMod val="50000"/>
                  </a:schemeClr>
                </a:solidFill>
              </a:rPr>
              <a:t>política exterior</a:t>
            </a:r>
            <a:r>
              <a:rPr lang="es-419" dirty="0">
                <a:solidFill>
                  <a:schemeClr val="bg2">
                    <a:lumMod val="50000"/>
                  </a:schemeClr>
                </a:solidFill>
              </a:rPr>
              <a:t> de México, en conjunción con la promoción de la democracia, las libertades, la economía de mercado, y los derechos humanos.</a:t>
            </a:r>
            <a:endParaRPr lang="en-US" dirty="0">
              <a:solidFill>
                <a:schemeClr val="bg2">
                  <a:lumMod val="50000"/>
                </a:schemeClr>
              </a:solidFill>
            </a:endParaRPr>
          </a:p>
          <a:p>
            <a:endParaRPr lang="en-US" dirty="0"/>
          </a:p>
        </p:txBody>
      </p:sp>
      <p:pic>
        <p:nvPicPr>
          <p:cNvPr id="13316" name="Picture 4" descr="Qué es Educación Ambiental? – Educación Ambiental y Participación Ciudad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966" y="1577914"/>
            <a:ext cx="3973033" cy="221165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Legislación ambiental mexicana - Página web de Lorenzo Alejandro López  Barb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777" y="3789569"/>
            <a:ext cx="3970223" cy="250490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a:spLocks noGrp="1"/>
          </p:cNvSpPr>
          <p:nvPr>
            <p:ph type="title"/>
          </p:nvPr>
        </p:nvSpPr>
        <p:spPr>
          <a:xfrm>
            <a:off x="838200" y="365125"/>
            <a:ext cx="10515600" cy="1325563"/>
          </a:xfrm>
        </p:spPr>
        <p:txBody>
          <a:bodyPr>
            <a:normAutofit/>
          </a:bodyPr>
          <a:lstStyle/>
          <a:p>
            <a:r>
              <a:rPr lang="es-MX" b="1" i="1" u="sng" dirty="0">
                <a:solidFill>
                  <a:schemeClr val="accent1">
                    <a:lumMod val="75000"/>
                  </a:schemeClr>
                </a:solidFill>
              </a:rPr>
              <a:t>Agenda al 2024 (10)</a:t>
            </a:r>
            <a:br>
              <a:rPr lang="en-US" dirty="0">
                <a:solidFill>
                  <a:schemeClr val="accent1">
                    <a:lumMod val="75000"/>
                  </a:schemeClr>
                </a:solidFill>
              </a:rPr>
            </a:br>
            <a:endParaRPr lang="en-US" dirty="0">
              <a:solidFill>
                <a:schemeClr val="accent1">
                  <a:lumMod val="75000"/>
                </a:schemeClr>
              </a:solidFill>
            </a:endParaRPr>
          </a:p>
        </p:txBody>
      </p:sp>
    </p:spTree>
    <p:extLst>
      <p:ext uri="{BB962C8B-B14F-4D97-AF65-F5344CB8AC3E}">
        <p14:creationId xmlns:p14="http://schemas.microsoft.com/office/powerpoint/2010/main" val="4098713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b="1" i="1" u="sng" dirty="0">
                <a:solidFill>
                  <a:schemeClr val="accent1">
                    <a:lumMod val="75000"/>
                  </a:schemeClr>
                </a:solidFill>
              </a:rPr>
              <a:t>Elementos para un programa</a:t>
            </a:r>
            <a:br>
              <a:rPr lang="en-US" dirty="0">
                <a:solidFill>
                  <a:schemeClr val="accent1">
                    <a:lumMod val="75000"/>
                  </a:schemeClr>
                </a:solidFill>
              </a:rPr>
            </a:br>
            <a:endParaRPr lang="en-US" dirty="0">
              <a:solidFill>
                <a:schemeClr val="accent1">
                  <a:lumMod val="75000"/>
                </a:schemeClr>
              </a:solidFill>
            </a:endParaRPr>
          </a:p>
        </p:txBody>
      </p:sp>
      <p:sp>
        <p:nvSpPr>
          <p:cNvPr id="3" name="Marcador de contenido 2"/>
          <p:cNvSpPr>
            <a:spLocks noGrp="1"/>
          </p:cNvSpPr>
          <p:nvPr>
            <p:ph idx="1"/>
          </p:nvPr>
        </p:nvSpPr>
        <p:spPr>
          <a:xfrm>
            <a:off x="439480" y="1379858"/>
            <a:ext cx="5264888" cy="3285461"/>
          </a:xfrm>
        </p:spPr>
        <p:txBody>
          <a:bodyPr>
            <a:normAutofit fontScale="62500" lnSpcReduction="20000"/>
          </a:bodyPr>
          <a:lstStyle/>
          <a:p>
            <a:pPr lvl="0"/>
            <a:r>
              <a:rPr lang="es-MX" dirty="0"/>
              <a:t>Página de internet</a:t>
            </a:r>
            <a:endParaRPr lang="en-US" dirty="0"/>
          </a:p>
          <a:p>
            <a:pPr lvl="0"/>
            <a:r>
              <a:rPr lang="es-MX" dirty="0"/>
              <a:t>Presentación pública y lanzamiento de la Coordinación</a:t>
            </a:r>
            <a:endParaRPr lang="en-US" dirty="0"/>
          </a:p>
          <a:p>
            <a:pPr lvl="0"/>
            <a:r>
              <a:rPr lang="es-MX" dirty="0"/>
              <a:t>Documentación y contacto con simpatizantes</a:t>
            </a:r>
            <a:endParaRPr lang="en-US" dirty="0"/>
          </a:p>
          <a:p>
            <a:pPr lvl="0"/>
            <a:r>
              <a:rPr lang="es-MX" dirty="0"/>
              <a:t>Contactos y programas de trabajo con fundaciones de partidos políticos extranjeros afines</a:t>
            </a:r>
            <a:endParaRPr lang="en-US" dirty="0"/>
          </a:p>
          <a:p>
            <a:pPr lvl="0"/>
            <a:r>
              <a:rPr lang="es-MX" dirty="0"/>
              <a:t>Agenda legislativa</a:t>
            </a:r>
            <a:endParaRPr lang="en-US" dirty="0"/>
          </a:p>
          <a:p>
            <a:pPr lvl="0"/>
            <a:r>
              <a:rPr lang="es-MX" dirty="0"/>
              <a:t>Enlace con Acción Juvenil del PAN y con los partidos de la Coalición Va por México</a:t>
            </a:r>
            <a:endParaRPr lang="en-US" dirty="0"/>
          </a:p>
          <a:p>
            <a:pPr lvl="0"/>
            <a:r>
              <a:rPr lang="es-MX" dirty="0"/>
              <a:t>Enlace con universidades públicas y privadas en la Ciudad de México y entidades federativas</a:t>
            </a:r>
            <a:endParaRPr lang="en-US" dirty="0"/>
          </a:p>
          <a:p>
            <a:pPr lvl="0"/>
            <a:r>
              <a:rPr lang="es-MX" dirty="0"/>
              <a:t>Enlace con organizaciones estudiantiles</a:t>
            </a:r>
            <a:endParaRPr lang="en-US" dirty="0"/>
          </a:p>
          <a:p>
            <a:endParaRPr lang="en-US" dirty="0"/>
          </a:p>
        </p:txBody>
      </p:sp>
      <p:sp>
        <p:nvSpPr>
          <p:cNvPr id="4" name="Marcador de contenido 2"/>
          <p:cNvSpPr txBox="1">
            <a:spLocks/>
          </p:cNvSpPr>
          <p:nvPr/>
        </p:nvSpPr>
        <p:spPr>
          <a:xfrm>
            <a:off x="6414977" y="1431757"/>
            <a:ext cx="5142614" cy="318166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Conferencias con comités estatales y municipales del PAN y de partidos coaligados</a:t>
            </a:r>
            <a:endParaRPr lang="en-US" dirty="0"/>
          </a:p>
          <a:p>
            <a:r>
              <a:rPr lang="es-MX" dirty="0"/>
              <a:t>Conferencias con diputados federales y locales</a:t>
            </a:r>
            <a:endParaRPr lang="en-US" dirty="0"/>
          </a:p>
          <a:p>
            <a:r>
              <a:rPr lang="es-MX" dirty="0"/>
              <a:t>Conferencias en universidades</a:t>
            </a:r>
            <a:endParaRPr lang="en-US" dirty="0"/>
          </a:p>
          <a:p>
            <a:r>
              <a:rPr lang="es-MX" dirty="0"/>
              <a:t>Conferencias temáticas de prensa</a:t>
            </a:r>
            <a:endParaRPr lang="en-US" dirty="0"/>
          </a:p>
          <a:p>
            <a:r>
              <a:rPr lang="es-MX" dirty="0"/>
              <a:t>Boletín mensual</a:t>
            </a:r>
            <a:endParaRPr lang="en-US" dirty="0"/>
          </a:p>
          <a:p>
            <a:r>
              <a:rPr lang="es-MX" dirty="0"/>
              <a:t>Foros nacionales </a:t>
            </a:r>
            <a:endParaRPr lang="en-US" dirty="0"/>
          </a:p>
          <a:p>
            <a:r>
              <a:rPr lang="es-MX" dirty="0"/>
              <a:t>Activación y acciones directas</a:t>
            </a:r>
            <a:endParaRPr lang="en-US" dirty="0"/>
          </a:p>
          <a:p>
            <a:r>
              <a:rPr lang="es-MX" dirty="0"/>
              <a:t>Presencia en redes sociales y medios de comunicación digitales y convencionales</a:t>
            </a:r>
            <a:endParaRPr lang="en-US" dirty="0"/>
          </a:p>
          <a:p>
            <a:endParaRPr lang="en-US" dirty="0"/>
          </a:p>
        </p:txBody>
      </p:sp>
      <p:pic>
        <p:nvPicPr>
          <p:cNvPr id="14338" name="Picture 2" descr="En qué consiste Internet y un poco de Histor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714" y="4797168"/>
            <a:ext cx="2396239" cy="99770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sarrollo de una Presentación Públic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953" y="4809320"/>
            <a:ext cx="2190417" cy="101696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a Fundación Konrad Adenauer convoca becas para estudios en España y  Portugal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4370" y="4809320"/>
            <a:ext cx="2679241" cy="113421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La Universidad de Alicante acogió el viernes sus XIV Conferencias-Coloquio  sobre estudios de Grado y salidas profesiones - Informació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7281" y="4790321"/>
            <a:ext cx="2083927" cy="117220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Las mejores redes sociales del 2021 y su importancia en el mercad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1208" y="4797169"/>
            <a:ext cx="2280792" cy="116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0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b="1" i="1" u="sng" dirty="0">
                <a:solidFill>
                  <a:schemeClr val="accent1">
                    <a:lumMod val="50000"/>
                  </a:schemeClr>
                </a:solidFill>
              </a:rPr>
              <a:t>Imperativo del Siglo XXI y desafío para los gobiernos</a:t>
            </a:r>
            <a:br>
              <a:rPr lang="en-US" dirty="0">
                <a:solidFill>
                  <a:schemeClr val="accent1">
                    <a:lumMod val="50000"/>
                  </a:schemeClr>
                </a:solidFill>
              </a:rPr>
            </a:br>
            <a:endParaRPr lang="en-US" dirty="0">
              <a:solidFill>
                <a:schemeClr val="accent1">
                  <a:lumMod val="50000"/>
                </a:schemeClr>
              </a:solidFill>
            </a:endParaRPr>
          </a:p>
        </p:txBody>
      </p:sp>
      <p:sp>
        <p:nvSpPr>
          <p:cNvPr id="3" name="Marcador de contenido 2"/>
          <p:cNvSpPr>
            <a:spLocks noGrp="1"/>
          </p:cNvSpPr>
          <p:nvPr>
            <p:ph idx="1"/>
          </p:nvPr>
        </p:nvSpPr>
        <p:spPr>
          <a:xfrm>
            <a:off x="466061" y="1804360"/>
            <a:ext cx="6997995" cy="4351338"/>
          </a:xfrm>
        </p:spPr>
        <p:txBody>
          <a:bodyPr>
            <a:normAutofit fontScale="62500" lnSpcReduction="20000"/>
          </a:bodyPr>
          <a:lstStyle/>
          <a:p>
            <a:pPr algn="just"/>
            <a:r>
              <a:rPr lang="es-MX" dirty="0">
                <a:solidFill>
                  <a:schemeClr val="bg2">
                    <a:lumMod val="25000"/>
                  </a:schemeClr>
                </a:solidFill>
              </a:rPr>
              <a:t>En el siglo XXI, el imperativo humano es lograr el bienestar y la </a:t>
            </a:r>
            <a:r>
              <a:rPr lang="es-MX" b="1" dirty="0">
                <a:solidFill>
                  <a:schemeClr val="bg2">
                    <a:lumMod val="25000"/>
                  </a:schemeClr>
                </a:solidFill>
              </a:rPr>
              <a:t>prosperidad económica</a:t>
            </a:r>
            <a:r>
              <a:rPr lang="es-MX" dirty="0">
                <a:solidFill>
                  <a:schemeClr val="bg2">
                    <a:lumMod val="25000"/>
                  </a:schemeClr>
                </a:solidFill>
              </a:rPr>
              <a:t>, así como una significativa reducción de la pobreza, en binomio con la </a:t>
            </a:r>
            <a:r>
              <a:rPr lang="es-MX" b="1" dirty="0">
                <a:solidFill>
                  <a:schemeClr val="bg2">
                    <a:lumMod val="25000"/>
                  </a:schemeClr>
                </a:solidFill>
              </a:rPr>
              <a:t>protección, conservación y restauración </a:t>
            </a:r>
            <a:r>
              <a:rPr lang="es-MX" dirty="0">
                <a:solidFill>
                  <a:schemeClr val="bg2">
                    <a:lumMod val="25000"/>
                  </a:schemeClr>
                </a:solidFill>
              </a:rPr>
              <a:t>de los ecosistemas y sistemas físicos, biofísicos y biogeoquímicos del planeta. </a:t>
            </a:r>
          </a:p>
          <a:p>
            <a:pPr algn="just"/>
            <a:r>
              <a:rPr lang="es-MX" dirty="0">
                <a:solidFill>
                  <a:schemeClr val="bg2">
                    <a:lumMod val="25000"/>
                  </a:schemeClr>
                </a:solidFill>
              </a:rPr>
              <a:t>Esto, en un contexto de intensa competencia, asombrosa innovación tecnológica, y transformaciones rápidas en la estructura de </a:t>
            </a:r>
            <a:r>
              <a:rPr lang="es-MX" b="1" dirty="0">
                <a:solidFill>
                  <a:schemeClr val="bg2">
                    <a:lumMod val="25000"/>
                  </a:schemeClr>
                </a:solidFill>
              </a:rPr>
              <a:t>relaciones comerciales, multilaterales y geopolíticas </a:t>
            </a:r>
            <a:r>
              <a:rPr lang="es-MX" dirty="0">
                <a:solidFill>
                  <a:schemeClr val="bg2">
                    <a:lumMod val="25000"/>
                  </a:schemeClr>
                </a:solidFill>
              </a:rPr>
              <a:t>en el mundo.</a:t>
            </a:r>
          </a:p>
          <a:p>
            <a:pPr algn="just"/>
            <a:r>
              <a:rPr lang="es-MX" dirty="0">
                <a:solidFill>
                  <a:schemeClr val="bg2">
                    <a:lumMod val="25000"/>
                  </a:schemeClr>
                </a:solidFill>
              </a:rPr>
              <a:t>Igualmente, en el escenario de crecientes demandas sobre los gobiernos en materia de </a:t>
            </a:r>
            <a:r>
              <a:rPr lang="es-MX" b="1" dirty="0">
                <a:solidFill>
                  <a:schemeClr val="bg2">
                    <a:lumMod val="25000"/>
                  </a:schemeClr>
                </a:solidFill>
              </a:rPr>
              <a:t>bienes públicos</a:t>
            </a:r>
            <a:r>
              <a:rPr lang="es-MX" dirty="0">
                <a:solidFill>
                  <a:schemeClr val="bg2">
                    <a:lumMod val="25000"/>
                  </a:schemeClr>
                </a:solidFill>
              </a:rPr>
              <a:t> y una fiscalidad siempre limitada.</a:t>
            </a:r>
          </a:p>
          <a:p>
            <a:pPr algn="just"/>
            <a:r>
              <a:rPr lang="es-MX" dirty="0">
                <a:solidFill>
                  <a:schemeClr val="bg2">
                    <a:lumMod val="25000"/>
                  </a:schemeClr>
                </a:solidFill>
              </a:rPr>
              <a:t>Destaca la necesidad de </a:t>
            </a:r>
            <a:r>
              <a:rPr lang="es-MX" b="1" dirty="0">
                <a:solidFill>
                  <a:schemeClr val="bg2">
                    <a:lumMod val="25000"/>
                  </a:schemeClr>
                </a:solidFill>
              </a:rPr>
              <a:t>transformar el sector energético </a:t>
            </a:r>
            <a:r>
              <a:rPr lang="es-MX" dirty="0">
                <a:solidFill>
                  <a:schemeClr val="bg2">
                    <a:lumMod val="25000"/>
                  </a:schemeClr>
                </a:solidFill>
              </a:rPr>
              <a:t>y la economía en su conjunto para llegar a cero emisiones netas de Gases de Efecto Invernadero hacia la mitad del siglo. </a:t>
            </a:r>
          </a:p>
          <a:p>
            <a:pPr algn="just"/>
            <a:r>
              <a:rPr lang="es-MX" dirty="0">
                <a:solidFill>
                  <a:schemeClr val="bg2">
                    <a:lumMod val="25000"/>
                  </a:schemeClr>
                </a:solidFill>
              </a:rPr>
              <a:t>Conlleva </a:t>
            </a:r>
            <a:r>
              <a:rPr lang="es-MX" b="1" dirty="0">
                <a:solidFill>
                  <a:schemeClr val="bg2">
                    <a:lumMod val="25000"/>
                  </a:schemeClr>
                </a:solidFill>
              </a:rPr>
              <a:t>dejar atrás el uso de combustibles fósiles </a:t>
            </a:r>
            <a:r>
              <a:rPr lang="es-MX" dirty="0">
                <a:solidFill>
                  <a:schemeClr val="bg2">
                    <a:lumMod val="25000"/>
                  </a:schemeClr>
                </a:solidFill>
              </a:rPr>
              <a:t>lo más rápido posible, el despliegue masivo de energías limpias (eólica, solar, geotérmica, nuclear, hidrógeno), y de redes eléctricas inteligentes. </a:t>
            </a:r>
            <a:endParaRPr lang="en-US" dirty="0">
              <a:solidFill>
                <a:schemeClr val="bg2">
                  <a:lumMod val="25000"/>
                </a:schemeClr>
              </a:solidFill>
            </a:endParaRPr>
          </a:p>
          <a:p>
            <a:endParaRPr lang="en-US" dirty="0"/>
          </a:p>
        </p:txBody>
      </p:sp>
      <p:pic>
        <p:nvPicPr>
          <p:cNvPr id="4" name="Picture 2" descr="http://www.ecologiaverde.com/wp-content/2013/07/Spain-in-not-different-Arizona-tambien-quiere-imponer-un-impuesto-a-la-energia-so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810" y="1690688"/>
            <a:ext cx="4587190" cy="2707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áles serán los impactos socio ambientales de la explotación del litio en  el salar de Uyuni? | Observatorio de Conflictos Mineros de América Lat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840" y="4398395"/>
            <a:ext cx="4612159" cy="245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275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80234" y="983743"/>
            <a:ext cx="7798362" cy="5805376"/>
          </a:xfrm>
        </p:spPr>
        <p:txBody>
          <a:bodyPr>
            <a:normAutofit fontScale="47500" lnSpcReduction="20000"/>
          </a:bodyPr>
          <a:lstStyle/>
          <a:p>
            <a:pPr marL="514350" indent="-514350">
              <a:spcBef>
                <a:spcPts val="600"/>
              </a:spcBef>
              <a:spcAft>
                <a:spcPts val="600"/>
              </a:spcAft>
              <a:buFont typeface="+mj-lt"/>
              <a:buAutoNum type="arabicPeriod"/>
            </a:pPr>
            <a:r>
              <a:rPr lang="es-MX" sz="2900" dirty="0"/>
              <a:t>Diseñar y desarrollar un programa de techos solares fotovoltaicos para viviendas que pagan tarifas básicas, financiado con lo que hoy se aplica a subsidios.</a:t>
            </a:r>
          </a:p>
          <a:p>
            <a:pPr marL="514350" indent="-514350">
              <a:spcBef>
                <a:spcPts val="600"/>
              </a:spcBef>
              <a:spcAft>
                <a:spcPts val="600"/>
              </a:spcAft>
              <a:buFont typeface="+mj-lt"/>
              <a:buAutoNum type="arabicPeriod"/>
            </a:pPr>
            <a:r>
              <a:rPr lang="es-MX" sz="2900" dirty="0"/>
              <a:t>Repercutir de inmediato en menores tarifas los menores costos obtenidos en nuevas subastas, generación por energías limpias, y la optimización de los sistemas de transmisión y distribución.</a:t>
            </a:r>
          </a:p>
          <a:p>
            <a:pPr marL="514350" indent="-514350">
              <a:spcBef>
                <a:spcPts val="600"/>
              </a:spcBef>
              <a:spcAft>
                <a:spcPts val="600"/>
              </a:spcAft>
              <a:buFont typeface="+mj-lt"/>
              <a:buAutoNum type="arabicPeriod"/>
            </a:pPr>
            <a:r>
              <a:rPr lang="es-MX" sz="2900" dirty="0"/>
              <a:t>Desarrollo de una red inteligente para asegurar confiabilidad y estabilidad con una alta penetración de energías limpias intermitentes</a:t>
            </a:r>
          </a:p>
          <a:p>
            <a:pPr marL="514350" indent="-514350">
              <a:spcBef>
                <a:spcPts val="600"/>
              </a:spcBef>
              <a:spcAft>
                <a:spcPts val="600"/>
              </a:spcAft>
              <a:buFont typeface="+mj-lt"/>
              <a:buAutoNum type="arabicPeriod"/>
            </a:pPr>
            <a:r>
              <a:rPr lang="es-MX" sz="2900" dirty="0"/>
              <a:t>Desarrollo de centrales de almacenamiento de energía a base de baterías en binomio con energías limpias.</a:t>
            </a:r>
          </a:p>
          <a:p>
            <a:pPr marL="514350" indent="-514350">
              <a:spcBef>
                <a:spcPts val="600"/>
              </a:spcBef>
              <a:spcAft>
                <a:spcPts val="600"/>
              </a:spcAft>
              <a:buFont typeface="+mj-lt"/>
              <a:buAutoNum type="arabicPeriod"/>
            </a:pPr>
            <a:r>
              <a:rPr lang="es-MX" sz="2900" dirty="0"/>
              <a:t>Sistema de producción de hidrógeno verde a partir de electrólisis con energías limpias para almacenamiento de energía </a:t>
            </a:r>
          </a:p>
          <a:p>
            <a:pPr marL="514350" indent="-514350">
              <a:spcBef>
                <a:spcPts val="600"/>
              </a:spcBef>
              <a:spcAft>
                <a:spcPts val="600"/>
              </a:spcAft>
              <a:buFont typeface="+mj-lt"/>
              <a:buAutoNum type="arabicPeriod"/>
            </a:pPr>
            <a:r>
              <a:rPr lang="es-MX" sz="2900" dirty="0"/>
              <a:t>Ampliación de red de transmisión con corriente directa e inversores para desalojar energía de nodos geográficos de alta concentración de energías limpias y llevarla a todo el territorio.</a:t>
            </a:r>
          </a:p>
          <a:p>
            <a:pPr marL="514350" indent="-514350">
              <a:spcBef>
                <a:spcPts val="600"/>
              </a:spcBef>
              <a:spcAft>
                <a:spcPts val="600"/>
              </a:spcAft>
              <a:buFont typeface="+mj-lt"/>
              <a:buAutoNum type="arabicPeriod"/>
            </a:pPr>
            <a:r>
              <a:rPr lang="es-MX" sz="2900" dirty="0"/>
              <a:t>Interconexión submarina a Baja California para integración y desarrollo de energías limpias</a:t>
            </a:r>
            <a:endParaRPr lang="en-US" sz="2900" dirty="0"/>
          </a:p>
          <a:p>
            <a:pPr marL="514350" indent="-514350">
              <a:spcBef>
                <a:spcPts val="600"/>
              </a:spcBef>
              <a:spcAft>
                <a:spcPts val="600"/>
              </a:spcAft>
              <a:buFont typeface="+mj-lt"/>
              <a:buAutoNum type="arabicPeriod"/>
            </a:pPr>
            <a:r>
              <a:rPr lang="es-MX" sz="2900" dirty="0"/>
              <a:t>Acelerar requerimientos de energía limpia a grandes usuarios para llegar al 2030 con 50% de generación de energía limpia.</a:t>
            </a:r>
          </a:p>
          <a:p>
            <a:pPr marL="514350" indent="-514350">
              <a:spcBef>
                <a:spcPts val="600"/>
              </a:spcBef>
              <a:spcAft>
                <a:spcPts val="600"/>
              </a:spcAft>
              <a:buFont typeface="+mj-lt"/>
              <a:buAutoNum type="arabicPeriod"/>
            </a:pPr>
            <a:r>
              <a:rPr lang="es-MX" sz="2900" dirty="0"/>
              <a:t>Revisión de contratos legados y tarifas de transmisión.</a:t>
            </a:r>
          </a:p>
          <a:p>
            <a:pPr marL="514350" indent="-514350">
              <a:spcBef>
                <a:spcPts val="600"/>
              </a:spcBef>
              <a:spcAft>
                <a:spcPts val="600"/>
              </a:spcAft>
              <a:buFont typeface="+mj-lt"/>
              <a:buAutoNum type="arabicPeriod"/>
            </a:pPr>
            <a:r>
              <a:rPr lang="es-MX" sz="2900" dirty="0"/>
              <a:t>Transferir presupuestos de Dos Bocas a la transición energética y a la electrificación del parque vehicular</a:t>
            </a:r>
            <a:br>
              <a:rPr lang="es-MX" sz="2900" dirty="0"/>
            </a:br>
            <a:endParaRPr lang="es-MX" sz="2900" dirty="0"/>
          </a:p>
          <a:p>
            <a:pPr marL="514350" indent="-514350">
              <a:spcBef>
                <a:spcPts val="600"/>
              </a:spcBef>
              <a:spcAft>
                <a:spcPts val="600"/>
              </a:spcAft>
              <a:buFont typeface="+mj-lt"/>
              <a:buAutoNum type="arabicPeriod"/>
            </a:pPr>
            <a:r>
              <a:rPr lang="es-ES" sz="2900" dirty="0"/>
              <a:t>Restablecer y apresurar las subastas a largo plazo de energía limpia para proveer más electricidad a menores costos para CFE Suministro Básico.</a:t>
            </a:r>
          </a:p>
          <a:p>
            <a:pPr marL="514350" indent="-514350">
              <a:spcBef>
                <a:spcPts val="600"/>
              </a:spcBef>
              <a:spcAft>
                <a:spcPts val="600"/>
              </a:spcAft>
              <a:buFont typeface="+mj-lt"/>
              <a:buAutoNum type="arabicPeriod"/>
            </a:pPr>
            <a:r>
              <a:rPr lang="es-ES" sz="2900" dirty="0"/>
              <a:t>Evolucionar el mercado de Certificados de Energía Limpia hacia un verdadero mercado de carbono.</a:t>
            </a:r>
          </a:p>
          <a:p>
            <a:pPr marL="514350" indent="-514350">
              <a:spcBef>
                <a:spcPts val="600"/>
              </a:spcBef>
              <a:spcAft>
                <a:spcPts val="600"/>
              </a:spcAft>
              <a:buFont typeface="+mj-lt"/>
              <a:buAutoNum type="arabicPeriod"/>
            </a:pPr>
            <a:r>
              <a:rPr lang="es-MX" sz="2900" dirty="0"/>
              <a:t>Formación de ingenieros en nuevas tecnologías, análisis de alternativas y desarrollo de proyectos.</a:t>
            </a:r>
          </a:p>
          <a:p>
            <a:endParaRPr lang="en-US" dirty="0"/>
          </a:p>
          <a:p>
            <a:endParaRPr lang="es-MX" dirty="0"/>
          </a:p>
          <a:p>
            <a:endParaRPr lang="en-US" dirty="0"/>
          </a:p>
        </p:txBody>
      </p:sp>
      <p:cxnSp>
        <p:nvCxnSpPr>
          <p:cNvPr id="7" name="Conector recto 6"/>
          <p:cNvCxnSpPr/>
          <p:nvPr/>
        </p:nvCxnSpPr>
        <p:spPr>
          <a:xfrm>
            <a:off x="8974333" y="1099127"/>
            <a:ext cx="7600" cy="5560291"/>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26" name="Picture 2" descr="Las preguntas frecuentes en la instalación de Techos Solares – pv magazine  Mexi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3223" y="1630020"/>
            <a:ext cx="1247479" cy="777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s últimos avances en energía eólica | Renovables Verd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6772" y="1623062"/>
            <a:ext cx="1247479" cy="74716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Baterías e hidrógeno, la doble fórmula de almacenamiento que serán  esenciales en la transición energética – El Periodico de la Energía | El  Periodico de la Energía con información diaria sobre energí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La importancia de la eficiencia, la capacidad y la fiabilidad de la línea  de transmisió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3319" y="2330467"/>
            <a:ext cx="1263504" cy="71689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Qué es el Hidrógeno Verde y su importancia - Iberdrol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descr="Fudea Ufro operará programa estratégico de Hidrógeno Verde en Magalla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9739" y="2355976"/>
            <a:ext cx="1214512" cy="7031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Qué es el Sistema Eléctrico Nacional? | Centro Nacional de Control de  Energía | Gobierno | gob.m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3319" y="3047283"/>
            <a:ext cx="1246902" cy="69105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Sistema Eléctrico Nacional en México, ¿cómo opera? - El Dictam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23617" y="3047357"/>
            <a:ext cx="1215426" cy="69105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32" descr="Qué es la energía nuclear y cómo se genera? Sus pros y contra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ítulo 17"/>
          <p:cNvSpPr>
            <a:spLocks noGrp="1"/>
          </p:cNvSpPr>
          <p:nvPr>
            <p:ph type="title"/>
          </p:nvPr>
        </p:nvSpPr>
        <p:spPr>
          <a:xfrm>
            <a:off x="2029690" y="214079"/>
            <a:ext cx="7529623" cy="608027"/>
          </a:xfrm>
          <a:solidFill>
            <a:srgbClr val="002060"/>
          </a:solidFill>
        </p:spPr>
        <p:txBody>
          <a:bodyPr>
            <a:normAutofit/>
          </a:bodyPr>
          <a:lstStyle/>
          <a:p>
            <a:r>
              <a:rPr lang="es-MX" sz="2400" dirty="0">
                <a:solidFill>
                  <a:schemeClr val="bg1"/>
                </a:solidFill>
              </a:rPr>
              <a:t>PROPUESTAS DE MEJORA PARA EL SISTEMA ELÉCTRICO</a:t>
            </a:r>
            <a:endParaRPr lang="en-US" sz="2400" dirty="0">
              <a:solidFill>
                <a:schemeClr val="bg1"/>
              </a:solidFill>
            </a:endParaRPr>
          </a:p>
        </p:txBody>
      </p:sp>
      <p:pic>
        <p:nvPicPr>
          <p:cNvPr id="29" name="Picture 2" descr="http://1.bp.blogspot.com/_wcJpsrDURZM/TLjz-8QvdnI/AAAAAAAAAAs/Mr3Qjo2WkEc/S760/planta-energia-eolica-300x233.jpg"/>
          <p:cNvPicPr>
            <a:picLocks noChangeAspect="1" noChangeArrowheads="1"/>
          </p:cNvPicPr>
          <p:nvPr/>
        </p:nvPicPr>
        <p:blipFill>
          <a:blip r:embed="rId8" cstate="print"/>
          <a:srcRect/>
          <a:stretch>
            <a:fillRect/>
          </a:stretch>
        </p:blipFill>
        <p:spPr bwMode="auto">
          <a:xfrm>
            <a:off x="9385305" y="3724414"/>
            <a:ext cx="1279531" cy="793449"/>
          </a:xfrm>
          <a:prstGeom prst="rect">
            <a:avLst/>
          </a:prstGeom>
          <a:noFill/>
        </p:spPr>
      </p:pic>
      <p:pic>
        <p:nvPicPr>
          <p:cNvPr id="30" name="Picture 8" descr="http://twenergy.com/system/post_files/files/544/original_energia_hidroelectrica.jpg?132154836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99637" y="3715344"/>
            <a:ext cx="1263386" cy="773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ecologiaverde.com/wp-content/2013/07/Spain-in-not-different-Arizona-tambien-quiere-imponer-un-impuesto-a-la-energia-sola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3319" y="4711673"/>
            <a:ext cx="2551325" cy="14992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11"/>
          <a:stretch>
            <a:fillRect/>
          </a:stretch>
        </p:blipFill>
        <p:spPr>
          <a:xfrm>
            <a:off x="10006962" y="60827"/>
            <a:ext cx="1566808" cy="1450974"/>
          </a:xfrm>
          <a:prstGeom prst="rect">
            <a:avLst/>
          </a:prstGeom>
        </p:spPr>
      </p:pic>
    </p:spTree>
    <p:extLst>
      <p:ext uri="{BB962C8B-B14F-4D97-AF65-F5344CB8AC3E}">
        <p14:creationId xmlns:p14="http://schemas.microsoft.com/office/powerpoint/2010/main" val="1563609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3" y="0"/>
            <a:ext cx="12138053" cy="6858000"/>
          </a:xfrm>
          <a:prstGeom prst="rect">
            <a:avLst/>
          </a:prstGeom>
        </p:spPr>
      </p:pic>
    </p:spTree>
    <p:extLst>
      <p:ext uri="{BB962C8B-B14F-4D97-AF65-F5344CB8AC3E}">
        <p14:creationId xmlns:p14="http://schemas.microsoft.com/office/powerpoint/2010/main" val="539881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5307" y="775210"/>
            <a:ext cx="6562060" cy="5678199"/>
          </a:xfrm>
        </p:spPr>
        <p:txBody>
          <a:bodyPr>
            <a:normAutofit fontScale="70000" lnSpcReduction="20000"/>
          </a:bodyPr>
          <a:lstStyle/>
          <a:p>
            <a:pPr algn="just"/>
            <a:r>
              <a:rPr lang="es-MX" dirty="0">
                <a:solidFill>
                  <a:schemeClr val="bg2">
                    <a:lumMod val="25000"/>
                  </a:schemeClr>
                </a:solidFill>
              </a:rPr>
              <a:t>Igualmente, es imperativo planear y desarrollar infraestructura para la </a:t>
            </a:r>
            <a:r>
              <a:rPr lang="es-MX" b="1" dirty="0">
                <a:solidFill>
                  <a:schemeClr val="bg2">
                    <a:lumMod val="25000"/>
                  </a:schemeClr>
                </a:solidFill>
              </a:rPr>
              <a:t>adaptación al cambio climático </a:t>
            </a:r>
            <a:r>
              <a:rPr lang="es-MX" dirty="0">
                <a:solidFill>
                  <a:schemeClr val="bg2">
                    <a:lumMod val="25000"/>
                  </a:schemeClr>
                </a:solidFill>
              </a:rPr>
              <a:t>(obras de protección costera, obras hidráulicas).</a:t>
            </a:r>
          </a:p>
          <a:p>
            <a:pPr algn="just"/>
            <a:r>
              <a:rPr lang="es-MX" dirty="0">
                <a:solidFill>
                  <a:schemeClr val="bg2">
                    <a:lumMod val="25000"/>
                  </a:schemeClr>
                </a:solidFill>
              </a:rPr>
              <a:t>Crear nuevas y más extensas </a:t>
            </a:r>
            <a:r>
              <a:rPr lang="es-MX" b="1" dirty="0">
                <a:solidFill>
                  <a:schemeClr val="bg2">
                    <a:lumMod val="25000"/>
                  </a:schemeClr>
                </a:solidFill>
              </a:rPr>
              <a:t>áreas naturales protegidas </a:t>
            </a:r>
            <a:r>
              <a:rPr lang="es-MX" dirty="0">
                <a:solidFill>
                  <a:schemeClr val="bg2">
                    <a:lumMod val="25000"/>
                  </a:schemeClr>
                </a:solidFill>
              </a:rPr>
              <a:t>y corredores biológicos para la conservación de los ecosistemas y de la biodiversidad, lograr deforestación cero y restauración forestal a gran escala, y asegurar la protección de los mares y de la diversidad biológica marina. </a:t>
            </a:r>
          </a:p>
          <a:p>
            <a:pPr algn="just"/>
            <a:r>
              <a:rPr lang="es-MX" dirty="0">
                <a:solidFill>
                  <a:schemeClr val="bg2">
                    <a:lumMod val="25000"/>
                  </a:schemeClr>
                </a:solidFill>
              </a:rPr>
              <a:t>También sobresalen las exigencias para el manejo eficiente y el reciclaje y aprovechamiento de residuos en modelos de </a:t>
            </a:r>
            <a:r>
              <a:rPr lang="es-MX" b="1" dirty="0">
                <a:solidFill>
                  <a:schemeClr val="bg2">
                    <a:lumMod val="25000"/>
                  </a:schemeClr>
                </a:solidFill>
              </a:rPr>
              <a:t>economía circular</a:t>
            </a:r>
            <a:r>
              <a:rPr lang="es-MX" dirty="0">
                <a:solidFill>
                  <a:schemeClr val="bg2">
                    <a:lumMod val="25000"/>
                  </a:schemeClr>
                </a:solidFill>
              </a:rPr>
              <a:t>, y el tratamiento y re-uso de aguas residuales. </a:t>
            </a:r>
          </a:p>
          <a:p>
            <a:pPr algn="just"/>
            <a:r>
              <a:rPr lang="es-MX" dirty="0">
                <a:solidFill>
                  <a:schemeClr val="bg2">
                    <a:lumMod val="25000"/>
                  </a:schemeClr>
                </a:solidFill>
              </a:rPr>
              <a:t>Adicionalmente al reto de alcanzar </a:t>
            </a:r>
            <a:r>
              <a:rPr lang="es-MX" b="1" dirty="0">
                <a:solidFill>
                  <a:schemeClr val="bg2">
                    <a:lumMod val="25000"/>
                  </a:schemeClr>
                </a:solidFill>
              </a:rPr>
              <a:t>ciudades </a:t>
            </a:r>
            <a:r>
              <a:rPr lang="es-MX" b="1" dirty="0" err="1">
                <a:solidFill>
                  <a:schemeClr val="bg2">
                    <a:lumMod val="25000"/>
                  </a:schemeClr>
                </a:solidFill>
              </a:rPr>
              <a:t>resilientes</a:t>
            </a:r>
            <a:r>
              <a:rPr lang="es-MX" b="1" dirty="0">
                <a:solidFill>
                  <a:schemeClr val="bg2">
                    <a:lumMod val="25000"/>
                  </a:schemeClr>
                </a:solidFill>
              </a:rPr>
              <a:t> y compactas</a:t>
            </a:r>
            <a:r>
              <a:rPr lang="es-MX" dirty="0">
                <a:solidFill>
                  <a:schemeClr val="bg2">
                    <a:lumMod val="25000"/>
                  </a:schemeClr>
                </a:solidFill>
              </a:rPr>
              <a:t>, amplios sistemas de </a:t>
            </a:r>
            <a:r>
              <a:rPr lang="es-MX" b="1" dirty="0">
                <a:solidFill>
                  <a:schemeClr val="bg2">
                    <a:lumMod val="25000"/>
                  </a:schemeClr>
                </a:solidFill>
              </a:rPr>
              <a:t>transporte público </a:t>
            </a:r>
            <a:r>
              <a:rPr lang="es-MX" dirty="0">
                <a:solidFill>
                  <a:schemeClr val="bg2">
                    <a:lumMod val="25000"/>
                  </a:schemeClr>
                </a:solidFill>
              </a:rPr>
              <a:t>y movilidad no motorizada modificando la estructura modal de movilidad.</a:t>
            </a:r>
          </a:p>
          <a:p>
            <a:pPr algn="just"/>
            <a:r>
              <a:rPr lang="es-MX" dirty="0">
                <a:solidFill>
                  <a:schemeClr val="bg2">
                    <a:lumMod val="25000"/>
                  </a:schemeClr>
                </a:solidFill>
              </a:rPr>
              <a:t>Desde luego, una política industrial para la </a:t>
            </a:r>
            <a:r>
              <a:rPr lang="es-MX" b="1" dirty="0">
                <a:solidFill>
                  <a:schemeClr val="bg2">
                    <a:lumMod val="25000"/>
                  </a:schemeClr>
                </a:solidFill>
              </a:rPr>
              <a:t>electrificación del parque vehicular</a:t>
            </a:r>
            <a:r>
              <a:rPr lang="es-MX" dirty="0">
                <a:solidFill>
                  <a:schemeClr val="bg2">
                    <a:lumMod val="25000"/>
                  </a:schemeClr>
                </a:solidFill>
              </a:rPr>
              <a:t>, la promoción de edificaciones y </a:t>
            </a:r>
            <a:r>
              <a:rPr lang="es-MX" b="1" dirty="0">
                <a:solidFill>
                  <a:schemeClr val="bg2">
                    <a:lumMod val="25000"/>
                  </a:schemeClr>
                </a:solidFill>
              </a:rPr>
              <a:t>vivienda sustentables</a:t>
            </a:r>
            <a:r>
              <a:rPr lang="es-MX" dirty="0">
                <a:solidFill>
                  <a:schemeClr val="bg2">
                    <a:lumMod val="25000"/>
                  </a:schemeClr>
                </a:solidFill>
              </a:rPr>
              <a:t>, y la descarbonización de </a:t>
            </a:r>
            <a:r>
              <a:rPr lang="es-MX" b="1" dirty="0">
                <a:solidFill>
                  <a:schemeClr val="bg2">
                    <a:lumMod val="25000"/>
                  </a:schemeClr>
                </a:solidFill>
              </a:rPr>
              <a:t>industrias estratégicas </a:t>
            </a:r>
            <a:r>
              <a:rPr lang="es-MX" dirty="0">
                <a:solidFill>
                  <a:schemeClr val="bg2">
                    <a:lumMod val="25000"/>
                  </a:schemeClr>
                </a:solidFill>
              </a:rPr>
              <a:t>(siderúrgica, cementera, petroquímica).</a:t>
            </a:r>
            <a:endParaRPr lang="en-US" dirty="0">
              <a:solidFill>
                <a:schemeClr val="bg2">
                  <a:lumMod val="25000"/>
                </a:schemeClr>
              </a:solidFill>
            </a:endParaRPr>
          </a:p>
          <a:p>
            <a:endParaRPr lang="en-US" dirty="0"/>
          </a:p>
        </p:txBody>
      </p:sp>
      <p:pic>
        <p:nvPicPr>
          <p:cNvPr id="4" name="Picture 4" descr="https://i.ytimg.com/vi/YJuk7SQP6e8/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2285" y="558856"/>
            <a:ext cx="3819716" cy="230129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a:srcRect l="20088" t="18695" r="20000" b="6919"/>
          <a:stretch/>
        </p:blipFill>
        <p:spPr>
          <a:xfrm>
            <a:off x="8372284" y="2860155"/>
            <a:ext cx="3819716" cy="2667650"/>
          </a:xfrm>
          <a:prstGeom prst="rect">
            <a:avLst/>
          </a:prstGeom>
        </p:spPr>
      </p:pic>
    </p:spTree>
    <p:extLst>
      <p:ext uri="{BB962C8B-B14F-4D97-AF65-F5344CB8AC3E}">
        <p14:creationId xmlns:p14="http://schemas.microsoft.com/office/powerpoint/2010/main" val="78825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b="1" i="1" u="sng" dirty="0">
                <a:solidFill>
                  <a:schemeClr val="accent1">
                    <a:lumMod val="75000"/>
                  </a:schemeClr>
                </a:solidFill>
              </a:rPr>
              <a:t>Economía de mercado, la empresa privada y la sustentabilidad</a:t>
            </a:r>
            <a:br>
              <a:rPr lang="en-US" dirty="0">
                <a:solidFill>
                  <a:schemeClr val="accent1">
                    <a:lumMod val="75000"/>
                  </a:schemeClr>
                </a:solidFill>
              </a:rPr>
            </a:br>
            <a:endParaRPr lang="en-US" dirty="0">
              <a:solidFill>
                <a:schemeClr val="accent1">
                  <a:lumMod val="75000"/>
                </a:schemeClr>
              </a:solidFill>
            </a:endParaRPr>
          </a:p>
        </p:txBody>
      </p:sp>
      <p:sp>
        <p:nvSpPr>
          <p:cNvPr id="3" name="Marcador de contenido 2"/>
          <p:cNvSpPr>
            <a:spLocks noGrp="1"/>
          </p:cNvSpPr>
          <p:nvPr>
            <p:ph idx="1"/>
          </p:nvPr>
        </p:nvSpPr>
        <p:spPr>
          <a:xfrm>
            <a:off x="838200" y="1368424"/>
            <a:ext cx="6498265" cy="5298189"/>
          </a:xfrm>
        </p:spPr>
        <p:txBody>
          <a:bodyPr>
            <a:normAutofit fontScale="70000" lnSpcReduction="20000"/>
          </a:bodyPr>
          <a:lstStyle/>
          <a:p>
            <a:pPr algn="just"/>
            <a:r>
              <a:rPr lang="es-MX" dirty="0">
                <a:solidFill>
                  <a:schemeClr val="bg2">
                    <a:lumMod val="25000"/>
                  </a:schemeClr>
                </a:solidFill>
              </a:rPr>
              <a:t>En este escenario, es vital aprovechar la </a:t>
            </a:r>
            <a:r>
              <a:rPr lang="es-MX" b="1" dirty="0">
                <a:solidFill>
                  <a:schemeClr val="bg2">
                    <a:lumMod val="25000"/>
                  </a:schemeClr>
                </a:solidFill>
              </a:rPr>
              <a:t>economía de mercado </a:t>
            </a:r>
            <a:r>
              <a:rPr lang="es-MX" dirty="0">
                <a:solidFill>
                  <a:schemeClr val="bg2">
                    <a:lumMod val="25000"/>
                  </a:schemeClr>
                </a:solidFill>
              </a:rPr>
              <a:t>y la creatividad empresarial como motores de la innovación, de la eficiencia en la asignación de recursos y de la minimización de costos.</a:t>
            </a:r>
          </a:p>
          <a:p>
            <a:pPr algn="just"/>
            <a:r>
              <a:rPr lang="es-MX" dirty="0">
                <a:solidFill>
                  <a:schemeClr val="bg2">
                    <a:lumMod val="25000"/>
                  </a:schemeClr>
                </a:solidFill>
              </a:rPr>
              <a:t>Igualmente,  sus </a:t>
            </a:r>
            <a:r>
              <a:rPr lang="es-MX" b="1" dirty="0">
                <a:solidFill>
                  <a:schemeClr val="bg2">
                    <a:lumMod val="25000"/>
                  </a:schemeClr>
                </a:solidFill>
              </a:rPr>
              <a:t>capacidades gerenciales y de inversión</a:t>
            </a:r>
            <a:r>
              <a:rPr lang="es-MX" dirty="0">
                <a:solidFill>
                  <a:schemeClr val="bg2">
                    <a:lumMod val="25000"/>
                  </a:schemeClr>
                </a:solidFill>
              </a:rPr>
              <a:t>, en nuevos mercados y alianzas público-privadas, y en el desarrollo de nuevas empresas tecnológicas, de equipamiento e infraestructura. </a:t>
            </a:r>
          </a:p>
          <a:p>
            <a:pPr algn="just"/>
            <a:r>
              <a:rPr lang="es-MX" dirty="0">
                <a:solidFill>
                  <a:schemeClr val="bg2">
                    <a:lumMod val="25000"/>
                  </a:schemeClr>
                </a:solidFill>
              </a:rPr>
              <a:t>Para las empresas, las estrategias ambientales o de sustentabilidad se han convertido en instrumentos clave de </a:t>
            </a:r>
            <a:r>
              <a:rPr lang="es-MX" b="1" dirty="0">
                <a:solidFill>
                  <a:schemeClr val="bg2">
                    <a:lumMod val="25000"/>
                  </a:schemeClr>
                </a:solidFill>
              </a:rPr>
              <a:t>competitividad</a:t>
            </a:r>
            <a:r>
              <a:rPr lang="es-MX" dirty="0">
                <a:solidFill>
                  <a:schemeClr val="bg2">
                    <a:lumMod val="25000"/>
                  </a:schemeClr>
                </a:solidFill>
              </a:rPr>
              <a:t>, valor accionario, creación de valor, imagen corporativa, y viabilidad a largo plazo, que se traducen en menores riesgos legales, regulatorios, industriales y comerciales, menores costos de capital, y mayor eficiencia y productividad a partir de nuevas tecnologías y productos y servicios. </a:t>
            </a:r>
          </a:p>
          <a:p>
            <a:pPr algn="just"/>
            <a:r>
              <a:rPr lang="es-MX" dirty="0">
                <a:solidFill>
                  <a:schemeClr val="bg2">
                    <a:lumMod val="25000"/>
                  </a:schemeClr>
                </a:solidFill>
              </a:rPr>
              <a:t>Incluso, </a:t>
            </a:r>
            <a:r>
              <a:rPr lang="es-MX" b="1" dirty="0">
                <a:solidFill>
                  <a:schemeClr val="bg2">
                    <a:lumMod val="25000"/>
                  </a:schemeClr>
                </a:solidFill>
              </a:rPr>
              <a:t>mercados, regulaciones, jueces y consejos de administración </a:t>
            </a:r>
            <a:r>
              <a:rPr lang="es-MX" dirty="0">
                <a:solidFill>
                  <a:schemeClr val="bg2">
                    <a:lumMod val="25000"/>
                  </a:schemeClr>
                </a:solidFill>
              </a:rPr>
              <a:t>van induciendo a las grandes empresas a adoptar objetivos ambiciosos de descarbonización, energías limpias, economía circular, y bloqueo a insumos vinculados con la deforestación, la destrucción de la biodiversidad, o la sobre-explotación pesquera. </a:t>
            </a:r>
            <a:endParaRPr lang="en-US" dirty="0">
              <a:solidFill>
                <a:schemeClr val="bg2">
                  <a:lumMod val="25000"/>
                </a:schemeClr>
              </a:solidFill>
            </a:endParaRPr>
          </a:p>
          <a:p>
            <a:endParaRPr lang="en-US" dirty="0"/>
          </a:p>
        </p:txBody>
      </p:sp>
      <p:pic>
        <p:nvPicPr>
          <p:cNvPr id="2050" name="Picture 2" descr="Las 10 empresas más valiosas del mundo (y cuáles son las 5 que lideran en  América Latina) - BBC News Mu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347" y="1368424"/>
            <a:ext cx="4458653" cy="25079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nca para Empresas – LABORAL Kut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347" y="3876417"/>
            <a:ext cx="4458654" cy="236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833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b="1" i="1" u="sng" dirty="0">
                <a:solidFill>
                  <a:schemeClr val="accent1">
                    <a:lumMod val="75000"/>
                  </a:schemeClr>
                </a:solidFill>
              </a:rPr>
              <a:t>Participación de la sociedad civil, comunidades, consumidores y educación</a:t>
            </a:r>
            <a:br>
              <a:rPr lang="en-US" dirty="0"/>
            </a:br>
            <a:endParaRPr lang="en-US" dirty="0"/>
          </a:p>
        </p:txBody>
      </p:sp>
      <p:sp>
        <p:nvSpPr>
          <p:cNvPr id="3" name="Marcador de contenido 2"/>
          <p:cNvSpPr>
            <a:spLocks noGrp="1"/>
          </p:cNvSpPr>
          <p:nvPr>
            <p:ph idx="1"/>
          </p:nvPr>
        </p:nvSpPr>
        <p:spPr>
          <a:xfrm>
            <a:off x="838200" y="1453485"/>
            <a:ext cx="6147391" cy="5308821"/>
          </a:xfrm>
        </p:spPr>
        <p:txBody>
          <a:bodyPr>
            <a:normAutofit fontScale="77500" lnSpcReduction="20000"/>
          </a:bodyPr>
          <a:lstStyle/>
          <a:p>
            <a:pPr algn="just"/>
            <a:r>
              <a:rPr lang="es-MX" dirty="0">
                <a:solidFill>
                  <a:schemeClr val="bg2">
                    <a:lumMod val="25000"/>
                  </a:schemeClr>
                </a:solidFill>
              </a:rPr>
              <a:t>Se trata alcanzar de una gran </a:t>
            </a:r>
            <a:r>
              <a:rPr lang="es-MX" b="1" dirty="0">
                <a:solidFill>
                  <a:schemeClr val="bg2">
                    <a:lumMod val="25000"/>
                  </a:schemeClr>
                </a:solidFill>
              </a:rPr>
              <a:t>alianza entre el sector privado y el Estado,</a:t>
            </a:r>
            <a:r>
              <a:rPr lang="es-MX" dirty="0">
                <a:solidFill>
                  <a:schemeClr val="bg2">
                    <a:lumMod val="25000"/>
                  </a:schemeClr>
                </a:solidFill>
              </a:rPr>
              <a:t> apuntalada con la participación e involucramiento directo de la sociedad civil, así como de propietarios de la tierra y comunidades rurales. </a:t>
            </a:r>
            <a:endParaRPr lang="en-US" dirty="0">
              <a:solidFill>
                <a:schemeClr val="bg2">
                  <a:lumMod val="25000"/>
                </a:schemeClr>
              </a:solidFill>
            </a:endParaRPr>
          </a:p>
          <a:p>
            <a:pPr algn="just"/>
            <a:r>
              <a:rPr lang="es-MX" dirty="0">
                <a:solidFill>
                  <a:schemeClr val="bg2">
                    <a:lumMod val="25000"/>
                  </a:schemeClr>
                </a:solidFill>
              </a:rPr>
              <a:t>La participación de la </a:t>
            </a:r>
            <a:r>
              <a:rPr lang="es-MX" b="1" dirty="0">
                <a:solidFill>
                  <a:schemeClr val="bg2">
                    <a:lumMod val="25000"/>
                  </a:schemeClr>
                </a:solidFill>
              </a:rPr>
              <a:t>sociedad civil </a:t>
            </a:r>
            <a:r>
              <a:rPr lang="es-MX" dirty="0">
                <a:solidFill>
                  <a:schemeClr val="bg2">
                    <a:lumMod val="25000"/>
                  </a:schemeClr>
                </a:solidFill>
              </a:rPr>
              <a:t>debe darse tanto en el campo de la </a:t>
            </a:r>
            <a:r>
              <a:rPr lang="es-MX" b="1" dirty="0">
                <a:solidFill>
                  <a:schemeClr val="bg2">
                    <a:lumMod val="25000"/>
                  </a:schemeClr>
                </a:solidFill>
              </a:rPr>
              <a:t>filantropía</a:t>
            </a:r>
            <a:r>
              <a:rPr lang="es-MX" dirty="0">
                <a:solidFill>
                  <a:schemeClr val="bg2">
                    <a:lumMod val="25000"/>
                  </a:schemeClr>
                </a:solidFill>
              </a:rPr>
              <a:t>, como en la exigencia de </a:t>
            </a:r>
            <a:r>
              <a:rPr lang="es-MX" b="1" dirty="0">
                <a:solidFill>
                  <a:schemeClr val="bg2">
                    <a:lumMod val="25000"/>
                  </a:schemeClr>
                </a:solidFill>
              </a:rPr>
              <a:t>rendición de cuentas y transparencia</a:t>
            </a:r>
            <a:r>
              <a:rPr lang="es-MX" dirty="0">
                <a:solidFill>
                  <a:schemeClr val="bg2">
                    <a:lumMod val="25000"/>
                  </a:schemeClr>
                </a:solidFill>
              </a:rPr>
              <a:t>, y en la promoción y creación de </a:t>
            </a:r>
            <a:r>
              <a:rPr lang="es-MX" b="1" dirty="0">
                <a:solidFill>
                  <a:schemeClr val="bg2">
                    <a:lumMod val="25000"/>
                  </a:schemeClr>
                </a:solidFill>
              </a:rPr>
              <a:t>bienes públicos </a:t>
            </a:r>
            <a:r>
              <a:rPr lang="es-MX" dirty="0">
                <a:solidFill>
                  <a:schemeClr val="bg2">
                    <a:lumMod val="25000"/>
                  </a:schemeClr>
                </a:solidFill>
              </a:rPr>
              <a:t>de manera autónoma o en cooperación con el Estado.</a:t>
            </a:r>
            <a:endParaRPr lang="en-US" dirty="0">
              <a:solidFill>
                <a:schemeClr val="bg2">
                  <a:lumMod val="25000"/>
                </a:schemeClr>
              </a:solidFill>
            </a:endParaRPr>
          </a:p>
          <a:p>
            <a:pPr algn="just"/>
            <a:r>
              <a:rPr lang="es-MX" dirty="0">
                <a:solidFill>
                  <a:schemeClr val="bg2">
                    <a:lumMod val="25000"/>
                  </a:schemeClr>
                </a:solidFill>
              </a:rPr>
              <a:t>Igualmente, la participación de la sociedad civil debe orientarse al desarrollo de una </a:t>
            </a:r>
            <a:r>
              <a:rPr lang="es-MX" b="1" dirty="0">
                <a:solidFill>
                  <a:schemeClr val="bg2">
                    <a:lumMod val="25000"/>
                  </a:schemeClr>
                </a:solidFill>
              </a:rPr>
              <a:t>nueva cultura </a:t>
            </a:r>
            <a:r>
              <a:rPr lang="es-MX" dirty="0">
                <a:solidFill>
                  <a:schemeClr val="bg2">
                    <a:lumMod val="25000"/>
                  </a:schemeClr>
                </a:solidFill>
              </a:rPr>
              <a:t>de la sustentabilidad entre la ciudadanía, y al cambio hacia patrones de consumo compatibles con imperativos ambientales, de sustentabilidad, y de lucha contra el calentamiento global. Aquí, la </a:t>
            </a:r>
            <a:r>
              <a:rPr lang="es-MX" b="1" dirty="0">
                <a:solidFill>
                  <a:schemeClr val="bg2">
                    <a:lumMod val="25000"/>
                  </a:schemeClr>
                </a:solidFill>
              </a:rPr>
              <a:t>educación</a:t>
            </a:r>
            <a:r>
              <a:rPr lang="es-MX" dirty="0">
                <a:solidFill>
                  <a:schemeClr val="bg2">
                    <a:lumMod val="25000"/>
                  </a:schemeClr>
                </a:solidFill>
              </a:rPr>
              <a:t> tanto formal como informal juega un papel esencial.</a:t>
            </a:r>
            <a:endParaRPr lang="en-US" dirty="0">
              <a:solidFill>
                <a:schemeClr val="bg2">
                  <a:lumMod val="25000"/>
                </a:schemeClr>
              </a:solidFill>
            </a:endParaRPr>
          </a:p>
          <a:p>
            <a:endParaRPr lang="en-US" dirty="0"/>
          </a:p>
        </p:txBody>
      </p:sp>
      <p:pic>
        <p:nvPicPr>
          <p:cNvPr id="4098" name="Picture 2" descr="Por qué la sociedad civil? (parte 2) - La Redacción"/>
          <p:cNvPicPr>
            <a:picLocks noChangeAspect="1" noChangeArrowheads="1"/>
          </p:cNvPicPr>
          <p:nvPr/>
        </p:nvPicPr>
        <p:blipFill rotWithShape="1">
          <a:blip r:embed="rId2">
            <a:extLst>
              <a:ext uri="{28A0092B-C50C-407E-A947-70E740481C1C}">
                <a14:useLocalDpi xmlns:a14="http://schemas.microsoft.com/office/drawing/2010/main" val="0"/>
              </a:ext>
            </a:extLst>
          </a:blip>
          <a:srcRect t="38919"/>
          <a:stretch/>
        </p:blipFill>
        <p:spPr bwMode="auto">
          <a:xfrm>
            <a:off x="7628713" y="1453485"/>
            <a:ext cx="4563287" cy="18107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 consumidores españoles recuperan la confianza, pero sostienen el consumo  y no apuestan por probar marcas nuevas"/>
          <p:cNvPicPr>
            <a:picLocks noChangeAspect="1" noChangeArrowheads="1"/>
          </p:cNvPicPr>
          <p:nvPr/>
        </p:nvPicPr>
        <p:blipFill rotWithShape="1">
          <a:blip r:embed="rId3">
            <a:extLst>
              <a:ext uri="{28A0092B-C50C-407E-A947-70E740481C1C}">
                <a14:useLocalDpi xmlns:a14="http://schemas.microsoft.com/office/drawing/2010/main" val="0"/>
              </a:ext>
            </a:extLst>
          </a:blip>
          <a:srcRect b="33158"/>
          <a:stretch/>
        </p:blipFill>
        <p:spPr bwMode="auto">
          <a:xfrm>
            <a:off x="7628713" y="3264195"/>
            <a:ext cx="4563287" cy="15842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ducación - Ecu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8713" y="4837702"/>
            <a:ext cx="4563287" cy="202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65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i="1" u="sng" dirty="0">
                <a:solidFill>
                  <a:schemeClr val="accent1">
                    <a:lumMod val="75000"/>
                  </a:schemeClr>
                </a:solidFill>
              </a:rPr>
              <a:t>Instituciones y acuerdos multilaterales</a:t>
            </a:r>
            <a:br>
              <a:rPr lang="en-US" dirty="0">
                <a:solidFill>
                  <a:schemeClr val="accent1">
                    <a:lumMod val="75000"/>
                  </a:schemeClr>
                </a:solidFill>
              </a:rPr>
            </a:br>
            <a:endParaRPr lang="en-US" dirty="0">
              <a:solidFill>
                <a:schemeClr val="accent1">
                  <a:lumMod val="75000"/>
                </a:schemeClr>
              </a:solidFill>
            </a:endParaRPr>
          </a:p>
        </p:txBody>
      </p:sp>
      <p:sp>
        <p:nvSpPr>
          <p:cNvPr id="3" name="Marcador de contenido 2"/>
          <p:cNvSpPr>
            <a:spLocks noGrp="1"/>
          </p:cNvSpPr>
          <p:nvPr>
            <p:ph idx="1"/>
          </p:nvPr>
        </p:nvSpPr>
        <p:spPr>
          <a:xfrm>
            <a:off x="838200" y="1446028"/>
            <a:ext cx="6147391" cy="5252484"/>
          </a:xfrm>
        </p:spPr>
        <p:txBody>
          <a:bodyPr>
            <a:normAutofit fontScale="77500" lnSpcReduction="20000"/>
          </a:bodyPr>
          <a:lstStyle/>
          <a:p>
            <a:pPr algn="just"/>
            <a:r>
              <a:rPr lang="es-MX" dirty="0">
                <a:solidFill>
                  <a:schemeClr val="bg2">
                    <a:lumMod val="25000"/>
                  </a:schemeClr>
                </a:solidFill>
              </a:rPr>
              <a:t>Todo se inscribe dentro de una gran arquitectura de instituciones y </a:t>
            </a:r>
            <a:r>
              <a:rPr lang="es-MX" b="1" dirty="0">
                <a:solidFill>
                  <a:schemeClr val="bg2">
                    <a:lumMod val="25000"/>
                  </a:schemeClr>
                </a:solidFill>
              </a:rPr>
              <a:t>acuerdos multilaterales </a:t>
            </a:r>
            <a:r>
              <a:rPr lang="es-MX" dirty="0">
                <a:solidFill>
                  <a:schemeClr val="bg2">
                    <a:lumMod val="25000"/>
                  </a:schemeClr>
                </a:solidFill>
              </a:rPr>
              <a:t>de los cuales México es parte, y que ofrecen un importante andamiaje de objetivos, normas y esquemas de cooperación internacional.</a:t>
            </a:r>
          </a:p>
          <a:p>
            <a:pPr algn="just"/>
            <a:r>
              <a:rPr lang="es-MX" dirty="0">
                <a:solidFill>
                  <a:schemeClr val="bg2">
                    <a:lumMod val="25000"/>
                  </a:schemeClr>
                </a:solidFill>
              </a:rPr>
              <a:t>Tal es el caso de la </a:t>
            </a:r>
            <a:r>
              <a:rPr lang="es-MX" b="1" dirty="0">
                <a:solidFill>
                  <a:schemeClr val="bg2">
                    <a:lumMod val="25000"/>
                  </a:schemeClr>
                </a:solidFill>
              </a:rPr>
              <a:t>Convención Marco de Naciones Unidas para el Cambio Climático</a:t>
            </a:r>
            <a:r>
              <a:rPr lang="es-MX" dirty="0">
                <a:solidFill>
                  <a:schemeClr val="bg2">
                    <a:lumMod val="25000"/>
                  </a:schemeClr>
                </a:solidFill>
              </a:rPr>
              <a:t>, el Acuerdo de París, el Convenio sobre la Diversidad Biológica de Naciones Unidas, la Convención de Naciones Unidas sobre el Derecho del Mar, la Convención sobre la Conservación de Especies Migratorias de Animales Silvestres, así como el próximo Tratado Mundial de Naciones Unidas sobre los Océanos, entre otros. </a:t>
            </a:r>
          </a:p>
          <a:p>
            <a:pPr algn="just"/>
            <a:r>
              <a:rPr lang="es-MX" dirty="0">
                <a:solidFill>
                  <a:schemeClr val="bg2">
                    <a:lumMod val="25000"/>
                  </a:schemeClr>
                </a:solidFill>
              </a:rPr>
              <a:t>Adicionalmente, los </a:t>
            </a:r>
            <a:r>
              <a:rPr lang="es-MX" b="1" dirty="0">
                <a:solidFill>
                  <a:schemeClr val="bg2">
                    <a:lumMod val="25000"/>
                  </a:schemeClr>
                </a:solidFill>
              </a:rPr>
              <a:t>acuerdos comerciales </a:t>
            </a:r>
            <a:r>
              <a:rPr lang="es-MX" dirty="0">
                <a:solidFill>
                  <a:schemeClr val="bg2">
                    <a:lumMod val="25000"/>
                  </a:schemeClr>
                </a:solidFill>
              </a:rPr>
              <a:t>fundamentales en los cuales participa México, como el </a:t>
            </a:r>
            <a:r>
              <a:rPr lang="es-MX" b="1" dirty="0">
                <a:solidFill>
                  <a:schemeClr val="bg2">
                    <a:lumMod val="25000"/>
                  </a:schemeClr>
                </a:solidFill>
              </a:rPr>
              <a:t>T-MEC</a:t>
            </a:r>
            <a:r>
              <a:rPr lang="es-MX" dirty="0">
                <a:solidFill>
                  <a:schemeClr val="bg2">
                    <a:lumMod val="25000"/>
                  </a:schemeClr>
                </a:solidFill>
              </a:rPr>
              <a:t> y el Tratado de Libre Comercio entre México y la Unión Europea contienen provisiones ambientales a las cuales deben sujetarse las partes.</a:t>
            </a:r>
            <a:endParaRPr lang="en-US" dirty="0">
              <a:solidFill>
                <a:schemeClr val="bg2">
                  <a:lumMod val="25000"/>
                </a:schemeClr>
              </a:solidFill>
            </a:endParaRPr>
          </a:p>
          <a:p>
            <a:endParaRPr lang="en-US" dirty="0"/>
          </a:p>
        </p:txBody>
      </p:sp>
      <p:pic>
        <p:nvPicPr>
          <p:cNvPr id="5122" name="Picture 2" descr="UNFCCC COP 23 | UC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1446028"/>
            <a:ext cx="4333875"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UNFC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Conferencia internacional en Bonn para avanzar en las directrices del  Acuerdo de París • ESEFICI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3046228"/>
            <a:ext cx="4333875" cy="288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9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i="1" u="sng" dirty="0">
                <a:solidFill>
                  <a:schemeClr val="accent1">
                    <a:lumMod val="75000"/>
                  </a:schemeClr>
                </a:solidFill>
              </a:rPr>
              <a:t>Preferencias políticas</a:t>
            </a:r>
            <a:br>
              <a:rPr lang="en-US" dirty="0">
                <a:solidFill>
                  <a:schemeClr val="accent1">
                    <a:lumMod val="75000"/>
                  </a:schemeClr>
                </a:solidFill>
              </a:rPr>
            </a:br>
            <a:endParaRPr lang="en-US" dirty="0">
              <a:solidFill>
                <a:schemeClr val="accent1">
                  <a:lumMod val="75000"/>
                </a:schemeClr>
              </a:solidFill>
            </a:endParaRPr>
          </a:p>
        </p:txBody>
      </p:sp>
      <p:sp>
        <p:nvSpPr>
          <p:cNvPr id="3" name="Marcador de contenido 2"/>
          <p:cNvSpPr>
            <a:spLocks noGrp="1"/>
          </p:cNvSpPr>
          <p:nvPr>
            <p:ph idx="1"/>
          </p:nvPr>
        </p:nvSpPr>
        <p:spPr>
          <a:xfrm>
            <a:off x="838200" y="1187671"/>
            <a:ext cx="6179288" cy="5468309"/>
          </a:xfrm>
        </p:spPr>
        <p:txBody>
          <a:bodyPr>
            <a:normAutofit fontScale="70000" lnSpcReduction="20000"/>
          </a:bodyPr>
          <a:lstStyle/>
          <a:p>
            <a:pPr algn="just"/>
            <a:r>
              <a:rPr lang="es-MX" dirty="0">
                <a:solidFill>
                  <a:schemeClr val="bg2">
                    <a:lumMod val="25000"/>
                  </a:schemeClr>
                </a:solidFill>
              </a:rPr>
              <a:t>La ciudadanía va desarrollando de manera creciente una nueva cultura de inquietudes, conocimientos y espacios de participación relacionados con la agenda ambiental, de sustentabilidad y de cambio climático, que se traducen en </a:t>
            </a:r>
            <a:r>
              <a:rPr lang="es-MX" b="1" dirty="0">
                <a:solidFill>
                  <a:schemeClr val="bg2">
                    <a:lumMod val="25000"/>
                  </a:schemeClr>
                </a:solidFill>
              </a:rPr>
              <a:t>preferencias políticas </a:t>
            </a:r>
            <a:r>
              <a:rPr lang="es-MX" dirty="0">
                <a:solidFill>
                  <a:schemeClr val="bg2">
                    <a:lumMod val="25000"/>
                  </a:schemeClr>
                </a:solidFill>
              </a:rPr>
              <a:t>cada vez más diferenciadas, y en exigencias claras sobre los gobiernos y los partidos políticos. </a:t>
            </a:r>
          </a:p>
          <a:p>
            <a:pPr algn="just"/>
            <a:r>
              <a:rPr lang="es-MX" dirty="0">
                <a:solidFill>
                  <a:schemeClr val="bg2">
                    <a:lumMod val="25000"/>
                  </a:schemeClr>
                </a:solidFill>
              </a:rPr>
              <a:t>De hecho, esto ha nutrido la multiplicación y crecimiento de </a:t>
            </a:r>
            <a:r>
              <a:rPr lang="es-MX" b="1" dirty="0">
                <a:solidFill>
                  <a:schemeClr val="bg2">
                    <a:lumMod val="25000"/>
                  </a:schemeClr>
                </a:solidFill>
              </a:rPr>
              <a:t>partidos ecologistas </a:t>
            </a:r>
            <a:r>
              <a:rPr lang="es-MX" dirty="0">
                <a:solidFill>
                  <a:schemeClr val="bg2">
                    <a:lumMod val="25000"/>
                  </a:schemeClr>
                </a:solidFill>
              </a:rPr>
              <a:t>o verdes en el mundo, así como la asunción de ambiciosas </a:t>
            </a:r>
            <a:r>
              <a:rPr lang="es-MX" b="1" dirty="0">
                <a:solidFill>
                  <a:schemeClr val="bg2">
                    <a:lumMod val="25000"/>
                  </a:schemeClr>
                </a:solidFill>
              </a:rPr>
              <a:t>agendas ambientales</a:t>
            </a:r>
            <a:r>
              <a:rPr lang="es-MX" dirty="0">
                <a:solidFill>
                  <a:schemeClr val="bg2">
                    <a:lumMod val="25000"/>
                  </a:schemeClr>
                </a:solidFill>
              </a:rPr>
              <a:t> por parte de </a:t>
            </a:r>
            <a:r>
              <a:rPr lang="es-MX" b="1" dirty="0">
                <a:solidFill>
                  <a:schemeClr val="bg2">
                    <a:lumMod val="25000"/>
                  </a:schemeClr>
                </a:solidFill>
              </a:rPr>
              <a:t>partidos liberales, socialdemócratas, y demócrata-cristianos </a:t>
            </a:r>
            <a:r>
              <a:rPr lang="es-MX" dirty="0">
                <a:solidFill>
                  <a:schemeClr val="bg2">
                    <a:lumMod val="25000"/>
                  </a:schemeClr>
                </a:solidFill>
              </a:rPr>
              <a:t>tanto en Europa como en América. (México aún sufre la impostura de un falso partido denominado “verde”, que genera confusión en el electorado).</a:t>
            </a:r>
            <a:endParaRPr lang="en-US" dirty="0">
              <a:solidFill>
                <a:schemeClr val="bg2">
                  <a:lumMod val="25000"/>
                </a:schemeClr>
              </a:solidFill>
            </a:endParaRPr>
          </a:p>
          <a:p>
            <a:pPr algn="just"/>
            <a:r>
              <a:rPr lang="es-MX" dirty="0">
                <a:solidFill>
                  <a:schemeClr val="bg2">
                    <a:lumMod val="25000"/>
                  </a:schemeClr>
                </a:solidFill>
              </a:rPr>
              <a:t>Las preferencias políticas de los electores en favor del medio ambiente, la sustentabilidad, y la lucha contra el cambio climático deben ser </a:t>
            </a:r>
            <a:r>
              <a:rPr lang="es-MX" b="1" dirty="0">
                <a:solidFill>
                  <a:schemeClr val="bg2">
                    <a:lumMod val="25000"/>
                  </a:schemeClr>
                </a:solidFill>
              </a:rPr>
              <a:t>representadas por los partidos,</a:t>
            </a:r>
            <a:r>
              <a:rPr lang="es-MX" dirty="0">
                <a:solidFill>
                  <a:schemeClr val="bg2">
                    <a:lumMod val="25000"/>
                  </a:schemeClr>
                </a:solidFill>
              </a:rPr>
              <a:t> particularmente, por aquellos con plataformas e ideas de vanguardia, sensibles a las demandas sociales, a las nuevas realidades ambientales y climáticas, económicas, y geo-políticas, y al devenir global. </a:t>
            </a:r>
            <a:endParaRPr lang="en-US" dirty="0">
              <a:solidFill>
                <a:schemeClr val="bg2">
                  <a:lumMod val="25000"/>
                </a:schemeClr>
              </a:solidFill>
            </a:endParaRPr>
          </a:p>
          <a:p>
            <a:pPr algn="just"/>
            <a:endParaRPr lang="en-US" dirty="0">
              <a:solidFill>
                <a:schemeClr val="bg2">
                  <a:lumMod val="25000"/>
                </a:schemeClr>
              </a:solidFill>
            </a:endParaRPr>
          </a:p>
        </p:txBody>
      </p:sp>
      <p:pic>
        <p:nvPicPr>
          <p:cNvPr id="6148" name="Picture 4" descr="Partidos políticos y la otra institucionalización - Movimientos e  Institu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851" y="1315834"/>
            <a:ext cx="4664149"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l voto informado, esencial en las próximas elecciones - Gaceta U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851" y="4173334"/>
            <a:ext cx="4664149" cy="221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033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b="1" i="1" u="sng" dirty="0">
                <a:solidFill>
                  <a:schemeClr val="accent1">
                    <a:lumMod val="75000"/>
                  </a:schemeClr>
                </a:solidFill>
              </a:rPr>
              <a:t>El Partido Acción Nacional, el medio ambiente, la sustentabilidad y el cambio climático</a:t>
            </a:r>
            <a:br>
              <a:rPr lang="en-US" dirty="0">
                <a:solidFill>
                  <a:schemeClr val="accent1">
                    <a:lumMod val="75000"/>
                  </a:schemeClr>
                </a:solidFill>
              </a:rPr>
            </a:br>
            <a:endParaRPr lang="en-US" dirty="0">
              <a:solidFill>
                <a:schemeClr val="accent1">
                  <a:lumMod val="75000"/>
                </a:schemeClr>
              </a:solidFill>
            </a:endParaRPr>
          </a:p>
        </p:txBody>
      </p:sp>
      <p:sp>
        <p:nvSpPr>
          <p:cNvPr id="3" name="Marcador de contenido 2"/>
          <p:cNvSpPr>
            <a:spLocks noGrp="1"/>
          </p:cNvSpPr>
          <p:nvPr>
            <p:ph idx="1"/>
          </p:nvPr>
        </p:nvSpPr>
        <p:spPr>
          <a:xfrm>
            <a:off x="838200" y="1690688"/>
            <a:ext cx="6519530" cy="4901498"/>
          </a:xfrm>
        </p:spPr>
        <p:txBody>
          <a:bodyPr>
            <a:normAutofit fontScale="77500" lnSpcReduction="20000"/>
          </a:bodyPr>
          <a:lstStyle/>
          <a:p>
            <a:pPr algn="just"/>
            <a:r>
              <a:rPr lang="es-MX" dirty="0"/>
              <a:t>Es por ello fundamental que un partido como el PAN, cree cuadros y áreas de actividad consecuentes, así como documentos de principio y programáticos alineados con las nuevas preferencias de la ciudadanía, con la construcción de un Estado moderno y eficaz, con la vigencia plena del estado de derecho, con la operación de una economía de mercado sustentable, productiva y competitiva, y con la participación directa de ciudadanos y de organizaciones de la sociedad civil. </a:t>
            </a:r>
          </a:p>
          <a:p>
            <a:pPr algn="just"/>
            <a:r>
              <a:rPr lang="es-MX" dirty="0"/>
              <a:t>De tal forma, el partido adquirirá un mayor atractivo, y fortaleza y legitimidad de representación electoral que le permitirá un desempeño exitoso en los </a:t>
            </a:r>
            <a:r>
              <a:rPr lang="es-MX" b="1" dirty="0"/>
              <a:t>procesos electorales y en el Poder Legislativo</a:t>
            </a:r>
            <a:r>
              <a:rPr lang="es-MX" dirty="0"/>
              <a:t>, al igual que en los gobiernos locales y federal emanados del PAN.</a:t>
            </a:r>
            <a:endParaRPr lang="en-US" dirty="0"/>
          </a:p>
          <a:p>
            <a:pPr algn="just"/>
            <a:r>
              <a:rPr lang="es-MX" dirty="0"/>
              <a:t>Eso es la motivación y el contexto para la creación dentro del PAN de la </a:t>
            </a:r>
            <a:r>
              <a:rPr lang="es-MX" b="1" i="1" dirty="0"/>
              <a:t>Coordinación de Medio Ambiente, Sustentabilidad y Cambio Climático. </a:t>
            </a:r>
            <a:endParaRPr lang="en-US" dirty="0"/>
          </a:p>
          <a:p>
            <a:endParaRPr lang="en-US" dirty="0"/>
          </a:p>
        </p:txBody>
      </p:sp>
      <p:pic>
        <p:nvPicPr>
          <p:cNvPr id="4" name="Imagen 3"/>
          <p:cNvPicPr>
            <a:picLocks noChangeAspect="1"/>
          </p:cNvPicPr>
          <p:nvPr/>
        </p:nvPicPr>
        <p:blipFill>
          <a:blip r:embed="rId2"/>
          <a:stretch>
            <a:fillRect/>
          </a:stretch>
        </p:blipFill>
        <p:spPr>
          <a:xfrm>
            <a:off x="8013837" y="1690688"/>
            <a:ext cx="4178163" cy="2561727"/>
          </a:xfrm>
          <a:prstGeom prst="rect">
            <a:avLst/>
          </a:prstGeom>
        </p:spPr>
      </p:pic>
      <p:pic>
        <p:nvPicPr>
          <p:cNvPr id="7170" name="Picture 2" descr="Siete gobernadores del PAN ofrecen colaborar con gobierno elec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837" y="4252414"/>
            <a:ext cx="4178163" cy="233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470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b="1" i="1" u="sng" dirty="0">
                <a:solidFill>
                  <a:schemeClr val="accent1">
                    <a:lumMod val="75000"/>
                  </a:schemeClr>
                </a:solidFill>
              </a:rPr>
              <a:t>Agenda al 2024 (1)</a:t>
            </a:r>
            <a:br>
              <a:rPr lang="en-US" dirty="0">
                <a:solidFill>
                  <a:schemeClr val="accent1">
                    <a:lumMod val="75000"/>
                  </a:schemeClr>
                </a:solidFill>
              </a:rPr>
            </a:br>
            <a:endParaRPr lang="en-US" dirty="0">
              <a:solidFill>
                <a:schemeClr val="accent1">
                  <a:lumMod val="75000"/>
                </a:schemeClr>
              </a:solidFill>
            </a:endParaRPr>
          </a:p>
        </p:txBody>
      </p:sp>
      <p:sp>
        <p:nvSpPr>
          <p:cNvPr id="3" name="Marcador de contenido 2"/>
          <p:cNvSpPr>
            <a:spLocks noGrp="1"/>
          </p:cNvSpPr>
          <p:nvPr>
            <p:ph idx="1"/>
          </p:nvPr>
        </p:nvSpPr>
        <p:spPr>
          <a:xfrm>
            <a:off x="838200" y="1464117"/>
            <a:ext cx="6732181" cy="5393883"/>
          </a:xfrm>
        </p:spPr>
        <p:txBody>
          <a:bodyPr>
            <a:normAutofit fontScale="70000" lnSpcReduction="20000"/>
          </a:bodyPr>
          <a:lstStyle/>
          <a:p>
            <a:pPr lvl="0" algn="just"/>
            <a:r>
              <a:rPr lang="es-419" dirty="0">
                <a:solidFill>
                  <a:schemeClr val="bg2">
                    <a:lumMod val="25000"/>
                  </a:schemeClr>
                </a:solidFill>
              </a:rPr>
              <a:t>Recuperar la </a:t>
            </a:r>
            <a:r>
              <a:rPr lang="es-419" b="1" dirty="0">
                <a:solidFill>
                  <a:schemeClr val="bg2">
                    <a:lumMod val="25000"/>
                  </a:schemeClr>
                </a:solidFill>
              </a:rPr>
              <a:t>Transición Energética</a:t>
            </a:r>
            <a:r>
              <a:rPr lang="es-419" dirty="0">
                <a:solidFill>
                  <a:schemeClr val="bg2">
                    <a:lumMod val="25000"/>
                  </a:schemeClr>
                </a:solidFill>
              </a:rPr>
              <a:t>, promover la inversión en energías limpias, restablecer las Subastas de Energía Limpia, hacer operativo el mercado de Certificados de Energía Limpia, asegurar el despacho económico en el sistema eléctrico en favor de las energías limpias más baratas, eficientes, no contaminantes y con cero emisiones de gases de efecto invernadero.</a:t>
            </a:r>
            <a:endParaRPr lang="en-US" dirty="0">
              <a:solidFill>
                <a:schemeClr val="bg2">
                  <a:lumMod val="25000"/>
                </a:schemeClr>
              </a:solidFill>
            </a:endParaRPr>
          </a:p>
          <a:p>
            <a:pPr algn="just"/>
            <a:r>
              <a:rPr lang="es-419" dirty="0">
                <a:solidFill>
                  <a:schemeClr val="bg2">
                    <a:lumMod val="25000"/>
                  </a:schemeClr>
                </a:solidFill>
              </a:rPr>
              <a:t> Cumplimiento estricto de los compromisos de México ante el </a:t>
            </a:r>
            <a:r>
              <a:rPr lang="es-419" b="1" dirty="0">
                <a:solidFill>
                  <a:schemeClr val="bg2">
                    <a:lumMod val="25000"/>
                  </a:schemeClr>
                </a:solidFill>
              </a:rPr>
              <a:t>Acuerdo de París</a:t>
            </a:r>
            <a:r>
              <a:rPr lang="es-419" dirty="0">
                <a:solidFill>
                  <a:schemeClr val="bg2">
                    <a:lumMod val="25000"/>
                  </a:schemeClr>
                </a:solidFill>
              </a:rPr>
              <a:t>. Lograr una reducción de emisiones de gases de efecto invernadero del 45% al 2030. </a:t>
            </a:r>
          </a:p>
          <a:p>
            <a:pPr algn="just"/>
            <a:r>
              <a:rPr lang="es-419" dirty="0">
                <a:solidFill>
                  <a:schemeClr val="bg2">
                    <a:lumMod val="25000"/>
                  </a:schemeClr>
                </a:solidFill>
              </a:rPr>
              <a:t>Preparar a México para una </a:t>
            </a:r>
            <a:r>
              <a:rPr lang="es-419" b="1" dirty="0">
                <a:solidFill>
                  <a:schemeClr val="bg2">
                    <a:lumMod val="25000"/>
                  </a:schemeClr>
                </a:solidFill>
              </a:rPr>
              <a:t>economía de cero emisiones </a:t>
            </a:r>
            <a:r>
              <a:rPr lang="es-419" dirty="0">
                <a:solidFill>
                  <a:schemeClr val="bg2">
                    <a:lumMod val="25000"/>
                  </a:schemeClr>
                </a:solidFill>
              </a:rPr>
              <a:t>netas de gases de efecto invernadero al 2050, en sinergia con una acelerada innovación tecnológica, inversión pública y privada, competitividad, crecimiento económico y generación de empleo. </a:t>
            </a:r>
          </a:p>
          <a:p>
            <a:pPr algn="just"/>
            <a:r>
              <a:rPr lang="es-419" dirty="0">
                <a:solidFill>
                  <a:schemeClr val="bg2">
                    <a:lumMod val="25000"/>
                  </a:schemeClr>
                </a:solidFill>
              </a:rPr>
              <a:t>Planeación a largo plazo para </a:t>
            </a:r>
            <a:r>
              <a:rPr lang="es-419" b="1" dirty="0">
                <a:solidFill>
                  <a:schemeClr val="bg2">
                    <a:lumMod val="25000"/>
                  </a:schemeClr>
                </a:solidFill>
              </a:rPr>
              <a:t>dejar atrás el uso de combustibles fósiles</a:t>
            </a:r>
            <a:r>
              <a:rPr lang="es-419" dirty="0">
                <a:solidFill>
                  <a:schemeClr val="bg2">
                    <a:lumMod val="25000"/>
                  </a:schemeClr>
                </a:solidFill>
              </a:rPr>
              <a:t>. </a:t>
            </a:r>
            <a:r>
              <a:rPr lang="es-MX" dirty="0">
                <a:solidFill>
                  <a:schemeClr val="bg2">
                    <a:lumMod val="25000"/>
                  </a:schemeClr>
                </a:solidFill>
              </a:rPr>
              <a:t>Eliminación a corto plazo del venteo y de emisiones fugitivas de gas natural (metano).</a:t>
            </a:r>
            <a:endParaRPr lang="en-US" dirty="0">
              <a:solidFill>
                <a:schemeClr val="bg2">
                  <a:lumMod val="25000"/>
                </a:schemeClr>
              </a:solidFill>
            </a:endParaRPr>
          </a:p>
          <a:p>
            <a:endParaRPr lang="en-US" dirty="0"/>
          </a:p>
        </p:txBody>
      </p:sp>
      <p:pic>
        <p:nvPicPr>
          <p:cNvPr id="4" name="Imagen 3"/>
          <p:cNvPicPr>
            <a:picLocks noChangeAspect="1"/>
          </p:cNvPicPr>
          <p:nvPr/>
        </p:nvPicPr>
        <p:blipFill rotWithShape="1">
          <a:blip r:embed="rId2"/>
          <a:srcRect l="22044" t="11501" r="24406" b="24100"/>
          <a:stretch/>
        </p:blipFill>
        <p:spPr>
          <a:xfrm>
            <a:off x="7866146" y="1538545"/>
            <a:ext cx="4244338" cy="2871170"/>
          </a:xfrm>
          <a:prstGeom prst="rect">
            <a:avLst/>
          </a:prstGeom>
        </p:spPr>
      </p:pic>
      <p:pic>
        <p:nvPicPr>
          <p:cNvPr id="5" name="Picture 3"/>
          <p:cNvPicPr>
            <a:picLocks noChangeAspect="1" noChangeArrowheads="1"/>
          </p:cNvPicPr>
          <p:nvPr/>
        </p:nvPicPr>
        <p:blipFill>
          <a:blip r:embed="rId3" cstate="print"/>
          <a:srcRect l="18359" t="14583" r="10742" b="13541"/>
          <a:stretch>
            <a:fillRect/>
          </a:stretch>
        </p:blipFill>
        <p:spPr bwMode="auto">
          <a:xfrm>
            <a:off x="7866146" y="4693429"/>
            <a:ext cx="4325854" cy="2164571"/>
          </a:xfrm>
          <a:prstGeom prst="rect">
            <a:avLst/>
          </a:prstGeom>
          <a:noFill/>
          <a:ln w="9525">
            <a:noFill/>
            <a:miter lim="800000"/>
            <a:headEnd/>
            <a:tailEnd/>
          </a:ln>
          <a:effectLst/>
        </p:spPr>
      </p:pic>
    </p:spTree>
    <p:extLst>
      <p:ext uri="{BB962C8B-B14F-4D97-AF65-F5344CB8AC3E}">
        <p14:creationId xmlns:p14="http://schemas.microsoft.com/office/powerpoint/2010/main" val="37694713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4414</TotalTime>
  <Words>3196</Words>
  <Application>Microsoft Office PowerPoint</Application>
  <PresentationFormat>Panorámica</PresentationFormat>
  <Paragraphs>114</Paragraphs>
  <Slides>21</Slides>
  <Notes>0</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COORDINACIÓN DE MEDIO AMBIENTE, SOSTENIBILIDAD Y CAMBIO CLIMÁTICO </vt:lpstr>
      <vt:lpstr>Imperativo del Siglo XXI y desafío para los gobiernos </vt:lpstr>
      <vt:lpstr>Presentación de PowerPoint</vt:lpstr>
      <vt:lpstr>Economía de mercado, la empresa privada y la sustentabilidad </vt:lpstr>
      <vt:lpstr>Participación de la sociedad civil, comunidades, consumidores y educación </vt:lpstr>
      <vt:lpstr>Instituciones y acuerdos multilaterales </vt:lpstr>
      <vt:lpstr>Preferencias políticas </vt:lpstr>
      <vt:lpstr>El Partido Acción Nacional, el medio ambiente, la sustentabilidad y el cambio climático </vt:lpstr>
      <vt:lpstr>Agenda al 2024 (1) </vt:lpstr>
      <vt:lpstr>Agenda al 2024 (2) </vt:lpstr>
      <vt:lpstr>Agenda al 2024 (3) </vt:lpstr>
      <vt:lpstr>Agenda al 2024 (4) </vt:lpstr>
      <vt:lpstr>Agenda al 2024 (5) </vt:lpstr>
      <vt:lpstr>Agenda al 2024 (6) </vt:lpstr>
      <vt:lpstr>Agenda al 2024 (7) </vt:lpstr>
      <vt:lpstr>Agenda al 2024 (8) </vt:lpstr>
      <vt:lpstr>Agenda al 2024 (9) </vt:lpstr>
      <vt:lpstr>Agenda al 2024 (10) </vt:lpstr>
      <vt:lpstr>Elementos para un programa </vt:lpstr>
      <vt:lpstr>PROPUESTAS DE MEJORA PARA EL SISTEMA ELÉCTRICO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COORDINACIÓN DE MEDIO AMBIENTE, SOSTENIBILIDAD Y CAMBIO CLIMÁTICO</dc:title>
  <dc:creator>Gabriel Quadri</dc:creator>
  <cp:lastModifiedBy>llaryfh28@gmail.com</cp:lastModifiedBy>
  <cp:revision>28</cp:revision>
  <dcterms:created xsi:type="dcterms:W3CDTF">2022-01-13T01:17:38Z</dcterms:created>
  <dcterms:modified xsi:type="dcterms:W3CDTF">2023-02-20T16:51:56Z</dcterms:modified>
</cp:coreProperties>
</file>